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56" r:id="rId3"/>
    <p:sldId id="363" r:id="rId4"/>
    <p:sldId id="357" r:id="rId5"/>
    <p:sldId id="359" r:id="rId6"/>
    <p:sldId id="358" r:id="rId7"/>
    <p:sldId id="360" r:id="rId8"/>
    <p:sldId id="361" r:id="rId9"/>
    <p:sldId id="362" r:id="rId10"/>
    <p:sldId id="364" r:id="rId11"/>
    <p:sldId id="263" r:id="rId12"/>
    <p:sldId id="264" r:id="rId13"/>
    <p:sldId id="291" r:id="rId14"/>
    <p:sldId id="265" r:id="rId15"/>
    <p:sldId id="266" r:id="rId16"/>
    <p:sldId id="271" r:id="rId17"/>
    <p:sldId id="267" r:id="rId18"/>
    <p:sldId id="292" r:id="rId19"/>
    <p:sldId id="293" r:id="rId20"/>
    <p:sldId id="259" r:id="rId21"/>
    <p:sldId id="303" r:id="rId22"/>
    <p:sldId id="305" r:id="rId23"/>
    <p:sldId id="294" r:id="rId24"/>
    <p:sldId id="257" r:id="rId25"/>
    <p:sldId id="318" r:id="rId26"/>
    <p:sldId id="337" r:id="rId27"/>
    <p:sldId id="336" r:id="rId28"/>
    <p:sldId id="319" r:id="rId29"/>
    <p:sldId id="287" r:id="rId30"/>
    <p:sldId id="339" r:id="rId31"/>
    <p:sldId id="288" r:id="rId32"/>
    <p:sldId id="306" r:id="rId33"/>
    <p:sldId id="261" r:id="rId34"/>
    <p:sldId id="341" r:id="rId35"/>
    <p:sldId id="342" r:id="rId36"/>
    <p:sldId id="345" r:id="rId37"/>
    <p:sldId id="343" r:id="rId38"/>
    <p:sldId id="344" r:id="rId39"/>
    <p:sldId id="260" r:id="rId40"/>
    <p:sldId id="289" r:id="rId41"/>
    <p:sldId id="307" r:id="rId42"/>
    <p:sldId id="347" r:id="rId43"/>
    <p:sldId id="350" r:id="rId44"/>
    <p:sldId id="348" r:id="rId45"/>
    <p:sldId id="308" r:id="rId46"/>
    <p:sldId id="349" r:id="rId47"/>
    <p:sldId id="258" r:id="rId48"/>
    <p:sldId id="268" r:id="rId49"/>
    <p:sldId id="269" r:id="rId50"/>
    <p:sldId id="270" r:id="rId51"/>
    <p:sldId id="346" r:id="rId52"/>
    <p:sldId id="295" r:id="rId53"/>
    <p:sldId id="272" r:id="rId54"/>
    <p:sldId id="309" r:id="rId55"/>
    <p:sldId id="298" r:id="rId56"/>
    <p:sldId id="280" r:id="rId57"/>
    <p:sldId id="279" r:id="rId58"/>
    <p:sldId id="312" r:id="rId59"/>
    <p:sldId id="313" r:id="rId60"/>
    <p:sldId id="314" r:id="rId61"/>
    <p:sldId id="335" r:id="rId62"/>
    <p:sldId id="326" r:id="rId63"/>
    <p:sldId id="327" r:id="rId64"/>
    <p:sldId id="324" r:id="rId65"/>
    <p:sldId id="315" r:id="rId66"/>
    <p:sldId id="320" r:id="rId67"/>
    <p:sldId id="355" r:id="rId68"/>
    <p:sldId id="304" r:id="rId69"/>
    <p:sldId id="285" r:id="rId70"/>
    <p:sldId id="281" r:id="rId71"/>
    <p:sldId id="273" r:id="rId72"/>
    <p:sldId id="310" r:id="rId73"/>
    <p:sldId id="282" r:id="rId74"/>
    <p:sldId id="321" r:id="rId75"/>
    <p:sldId id="283" r:id="rId76"/>
    <p:sldId id="329" r:id="rId77"/>
    <p:sldId id="330" r:id="rId78"/>
    <p:sldId id="274" r:id="rId79"/>
    <p:sldId id="277" r:id="rId80"/>
    <p:sldId id="328" r:id="rId81"/>
    <p:sldId id="275" r:id="rId82"/>
    <p:sldId id="353" r:id="rId83"/>
    <p:sldId id="354" r:id="rId84"/>
    <p:sldId id="351" r:id="rId85"/>
    <p:sldId id="352" r:id="rId86"/>
    <p:sldId id="276" r:id="rId87"/>
    <p:sldId id="297" r:id="rId88"/>
    <p:sldId id="284" r:id="rId89"/>
    <p:sldId id="302" r:id="rId90"/>
    <p:sldId id="300" r:id="rId91"/>
    <p:sldId id="301" r:id="rId92"/>
    <p:sldId id="278" r:id="rId93"/>
    <p:sldId id="332" r:id="rId94"/>
    <p:sldId id="338" r:id="rId95"/>
    <p:sldId id="322" r:id="rId96"/>
    <p:sldId id="340" r:id="rId97"/>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oh Jae Joon" initials="KJJ" lastIdx="2" clrIdx="0">
    <p:extLst>
      <p:ext uri="{19B8F6BF-5375-455C-9EA6-DF929625EA0E}">
        <p15:presenceInfo xmlns:p15="http://schemas.microsoft.com/office/powerpoint/2012/main" userId="cb5e027006df23c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53" autoAdjust="0"/>
    <p:restoredTop sz="94660"/>
  </p:normalViewPr>
  <p:slideViewPr>
    <p:cSldViewPr snapToGrid="0">
      <p:cViewPr varScale="1">
        <p:scale>
          <a:sx n="114" d="100"/>
          <a:sy n="114" d="100"/>
        </p:scale>
        <p:origin x="39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commentAuthors" Target="commentAuthors.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EDC58A-8098-4D69-8017-DB872D30827B}"/>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844D8957-7C00-4E77-9E87-E9FF2B3576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E2F6DA90-6E0A-4316-A456-A42C3989D86D}"/>
              </a:ext>
            </a:extLst>
          </p:cNvPr>
          <p:cNvSpPr>
            <a:spLocks noGrp="1"/>
          </p:cNvSpPr>
          <p:nvPr>
            <p:ph type="dt" sz="half" idx="10"/>
          </p:nvPr>
        </p:nvSpPr>
        <p:spPr/>
        <p:txBody>
          <a:bodyPr/>
          <a:lstStyle/>
          <a:p>
            <a:fld id="{BB789E1C-4929-4D74-917C-88CF2680D5EC}" type="datetimeFigureOut">
              <a:rPr lang="ko-KR" altLang="en-US" smtClean="0"/>
              <a:t>2023-07-18</a:t>
            </a:fld>
            <a:endParaRPr lang="ko-KR" altLang="en-US"/>
          </a:p>
        </p:txBody>
      </p:sp>
      <p:sp>
        <p:nvSpPr>
          <p:cNvPr id="5" name="바닥글 개체 틀 4">
            <a:extLst>
              <a:ext uri="{FF2B5EF4-FFF2-40B4-BE49-F238E27FC236}">
                <a16:creationId xmlns:a16="http://schemas.microsoft.com/office/drawing/2014/main" id="{619FD230-C480-4C39-85D4-4078C5B98825}"/>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AA568A5-63D1-4D7E-BD62-81CB46F78F23}"/>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114837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B92B33B-11F7-40FA-912C-3AFB9950447B}"/>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BA2AE0D6-154A-4509-9297-5415AF64C754}"/>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6610ABFB-78E4-400A-A4AF-A1AC223B69CE}"/>
              </a:ext>
            </a:extLst>
          </p:cNvPr>
          <p:cNvSpPr>
            <a:spLocks noGrp="1"/>
          </p:cNvSpPr>
          <p:nvPr>
            <p:ph type="dt" sz="half" idx="10"/>
          </p:nvPr>
        </p:nvSpPr>
        <p:spPr/>
        <p:txBody>
          <a:bodyPr/>
          <a:lstStyle/>
          <a:p>
            <a:fld id="{BB789E1C-4929-4D74-917C-88CF2680D5EC}" type="datetimeFigureOut">
              <a:rPr lang="ko-KR" altLang="en-US" smtClean="0"/>
              <a:t>2023-07-18</a:t>
            </a:fld>
            <a:endParaRPr lang="ko-KR" altLang="en-US"/>
          </a:p>
        </p:txBody>
      </p:sp>
      <p:sp>
        <p:nvSpPr>
          <p:cNvPr id="5" name="바닥글 개체 틀 4">
            <a:extLst>
              <a:ext uri="{FF2B5EF4-FFF2-40B4-BE49-F238E27FC236}">
                <a16:creationId xmlns:a16="http://schemas.microsoft.com/office/drawing/2014/main" id="{5E986C35-F170-4C2D-A34E-CEF5F6F296C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8C9CC23-4055-479B-B3F2-B3C7F10F8D3A}"/>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6050582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40DE063D-BDB5-4FD0-8E44-8A1E1C215C9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C954D55B-B919-4FC6-9340-8DCC19CF4F02}"/>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08999DF9-BA71-4DF9-89AB-8393FB51B574}"/>
              </a:ext>
            </a:extLst>
          </p:cNvPr>
          <p:cNvSpPr>
            <a:spLocks noGrp="1"/>
          </p:cNvSpPr>
          <p:nvPr>
            <p:ph type="dt" sz="half" idx="10"/>
          </p:nvPr>
        </p:nvSpPr>
        <p:spPr/>
        <p:txBody>
          <a:bodyPr/>
          <a:lstStyle/>
          <a:p>
            <a:fld id="{BB789E1C-4929-4D74-917C-88CF2680D5EC}" type="datetimeFigureOut">
              <a:rPr lang="ko-KR" altLang="en-US" smtClean="0"/>
              <a:t>2023-07-18</a:t>
            </a:fld>
            <a:endParaRPr lang="ko-KR" altLang="en-US"/>
          </a:p>
        </p:txBody>
      </p:sp>
      <p:sp>
        <p:nvSpPr>
          <p:cNvPr id="5" name="바닥글 개체 틀 4">
            <a:extLst>
              <a:ext uri="{FF2B5EF4-FFF2-40B4-BE49-F238E27FC236}">
                <a16:creationId xmlns:a16="http://schemas.microsoft.com/office/drawing/2014/main" id="{4380653D-6641-4A18-BF7A-BF3ACAC1197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C9B196C6-B9BC-4C52-967A-3674C7AAEC40}"/>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3246983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3F1C1A9-6C07-4D1D-B10C-066EE7AD40C4}"/>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7226E45E-55CB-46A4-9C1D-852769FE3DFB}"/>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44395ED-2E31-4804-8F63-DED3F22EE1D3}"/>
              </a:ext>
            </a:extLst>
          </p:cNvPr>
          <p:cNvSpPr>
            <a:spLocks noGrp="1"/>
          </p:cNvSpPr>
          <p:nvPr>
            <p:ph type="dt" sz="half" idx="10"/>
          </p:nvPr>
        </p:nvSpPr>
        <p:spPr/>
        <p:txBody>
          <a:bodyPr/>
          <a:lstStyle/>
          <a:p>
            <a:fld id="{BB789E1C-4929-4D74-917C-88CF2680D5EC}" type="datetimeFigureOut">
              <a:rPr lang="ko-KR" altLang="en-US" smtClean="0"/>
              <a:t>2023-07-18</a:t>
            </a:fld>
            <a:endParaRPr lang="ko-KR" altLang="en-US"/>
          </a:p>
        </p:txBody>
      </p:sp>
      <p:sp>
        <p:nvSpPr>
          <p:cNvPr id="5" name="바닥글 개체 틀 4">
            <a:extLst>
              <a:ext uri="{FF2B5EF4-FFF2-40B4-BE49-F238E27FC236}">
                <a16:creationId xmlns:a16="http://schemas.microsoft.com/office/drawing/2014/main" id="{04C3AC46-A502-4D8B-9302-5BC85C651EE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45D40783-163F-4F3A-B520-623BD27F0143}"/>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1434650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159B2F2-78BD-4251-845E-D6889581C35D}"/>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0F563686-5FA8-4557-BCD9-287B56436D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5B57293-CADC-4697-B5F6-CC4AB736E6C0}"/>
              </a:ext>
            </a:extLst>
          </p:cNvPr>
          <p:cNvSpPr>
            <a:spLocks noGrp="1"/>
          </p:cNvSpPr>
          <p:nvPr>
            <p:ph type="dt" sz="half" idx="10"/>
          </p:nvPr>
        </p:nvSpPr>
        <p:spPr/>
        <p:txBody>
          <a:bodyPr/>
          <a:lstStyle/>
          <a:p>
            <a:fld id="{BB789E1C-4929-4D74-917C-88CF2680D5EC}" type="datetimeFigureOut">
              <a:rPr lang="ko-KR" altLang="en-US" smtClean="0"/>
              <a:t>2023-07-18</a:t>
            </a:fld>
            <a:endParaRPr lang="ko-KR" altLang="en-US"/>
          </a:p>
        </p:txBody>
      </p:sp>
      <p:sp>
        <p:nvSpPr>
          <p:cNvPr id="5" name="바닥글 개체 틀 4">
            <a:extLst>
              <a:ext uri="{FF2B5EF4-FFF2-40B4-BE49-F238E27FC236}">
                <a16:creationId xmlns:a16="http://schemas.microsoft.com/office/drawing/2014/main" id="{EC54618D-78E9-49DC-8A43-36737D520B5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7950A8F-BF18-4BB5-A2FC-955BADCF6776}"/>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1389137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3F92458-D84C-4F24-A75C-4152F28C8B7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7BF0E1F6-5D62-4D9C-BBA3-282FC4D23A82}"/>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A050EF69-A650-447E-881F-D97636183EEF}"/>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39EB7E8B-D5FF-46A3-9043-9966AB9C72BC}"/>
              </a:ext>
            </a:extLst>
          </p:cNvPr>
          <p:cNvSpPr>
            <a:spLocks noGrp="1"/>
          </p:cNvSpPr>
          <p:nvPr>
            <p:ph type="dt" sz="half" idx="10"/>
          </p:nvPr>
        </p:nvSpPr>
        <p:spPr/>
        <p:txBody>
          <a:bodyPr/>
          <a:lstStyle/>
          <a:p>
            <a:fld id="{BB789E1C-4929-4D74-917C-88CF2680D5EC}" type="datetimeFigureOut">
              <a:rPr lang="ko-KR" altLang="en-US" smtClean="0"/>
              <a:t>2023-07-18</a:t>
            </a:fld>
            <a:endParaRPr lang="ko-KR" altLang="en-US"/>
          </a:p>
        </p:txBody>
      </p:sp>
      <p:sp>
        <p:nvSpPr>
          <p:cNvPr id="6" name="바닥글 개체 틀 5">
            <a:extLst>
              <a:ext uri="{FF2B5EF4-FFF2-40B4-BE49-F238E27FC236}">
                <a16:creationId xmlns:a16="http://schemas.microsoft.com/office/drawing/2014/main" id="{87668766-D4B2-409D-9C41-4B3670A31774}"/>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BFAADAD2-F0A4-449B-99E1-76B26C788DCA}"/>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2996339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833804D-07ED-45A6-A6D4-3FBD2335B292}"/>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47B6C416-1B31-4E08-8EF1-5821DBEFD2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2F3692BA-30FD-4032-9A22-612132C78CB7}"/>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8EF0D470-76C5-4971-914A-950E83C3B8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574FC106-B5EC-4618-ADFE-C3F1EBA78EE3}"/>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7703908A-2A40-402E-A532-15477FF1F7A6}"/>
              </a:ext>
            </a:extLst>
          </p:cNvPr>
          <p:cNvSpPr>
            <a:spLocks noGrp="1"/>
          </p:cNvSpPr>
          <p:nvPr>
            <p:ph type="dt" sz="half" idx="10"/>
          </p:nvPr>
        </p:nvSpPr>
        <p:spPr/>
        <p:txBody>
          <a:bodyPr/>
          <a:lstStyle/>
          <a:p>
            <a:fld id="{BB789E1C-4929-4D74-917C-88CF2680D5EC}" type="datetimeFigureOut">
              <a:rPr lang="ko-KR" altLang="en-US" smtClean="0"/>
              <a:t>2023-07-18</a:t>
            </a:fld>
            <a:endParaRPr lang="ko-KR" altLang="en-US"/>
          </a:p>
        </p:txBody>
      </p:sp>
      <p:sp>
        <p:nvSpPr>
          <p:cNvPr id="8" name="바닥글 개체 틀 7">
            <a:extLst>
              <a:ext uri="{FF2B5EF4-FFF2-40B4-BE49-F238E27FC236}">
                <a16:creationId xmlns:a16="http://schemas.microsoft.com/office/drawing/2014/main" id="{FE2BC352-4D89-41C7-8CD1-6BC4A7509A6E}"/>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F537359D-7DB3-4D7E-B123-A5536BD58106}"/>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3796273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3D08EB5-6A3C-42CD-BA68-DC695882DB6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A3D59C67-9195-4A0F-9F7A-866925F19F2D}"/>
              </a:ext>
            </a:extLst>
          </p:cNvPr>
          <p:cNvSpPr>
            <a:spLocks noGrp="1"/>
          </p:cNvSpPr>
          <p:nvPr>
            <p:ph type="dt" sz="half" idx="10"/>
          </p:nvPr>
        </p:nvSpPr>
        <p:spPr/>
        <p:txBody>
          <a:bodyPr/>
          <a:lstStyle/>
          <a:p>
            <a:fld id="{BB789E1C-4929-4D74-917C-88CF2680D5EC}" type="datetimeFigureOut">
              <a:rPr lang="ko-KR" altLang="en-US" smtClean="0"/>
              <a:t>2023-07-18</a:t>
            </a:fld>
            <a:endParaRPr lang="ko-KR" altLang="en-US"/>
          </a:p>
        </p:txBody>
      </p:sp>
      <p:sp>
        <p:nvSpPr>
          <p:cNvPr id="4" name="바닥글 개체 틀 3">
            <a:extLst>
              <a:ext uri="{FF2B5EF4-FFF2-40B4-BE49-F238E27FC236}">
                <a16:creationId xmlns:a16="http://schemas.microsoft.com/office/drawing/2014/main" id="{7F9DA246-7D32-43F4-AE90-C7CA66D0AF98}"/>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DB32DECB-5795-400E-B19C-9604630B0FAE}"/>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1036362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455C77B3-14CE-4D65-A809-0A243D79C5AD}"/>
              </a:ext>
            </a:extLst>
          </p:cNvPr>
          <p:cNvSpPr>
            <a:spLocks noGrp="1"/>
          </p:cNvSpPr>
          <p:nvPr>
            <p:ph type="dt" sz="half" idx="10"/>
          </p:nvPr>
        </p:nvSpPr>
        <p:spPr/>
        <p:txBody>
          <a:bodyPr/>
          <a:lstStyle/>
          <a:p>
            <a:fld id="{BB789E1C-4929-4D74-917C-88CF2680D5EC}" type="datetimeFigureOut">
              <a:rPr lang="ko-KR" altLang="en-US" smtClean="0"/>
              <a:t>2023-07-18</a:t>
            </a:fld>
            <a:endParaRPr lang="ko-KR" altLang="en-US"/>
          </a:p>
        </p:txBody>
      </p:sp>
      <p:sp>
        <p:nvSpPr>
          <p:cNvPr id="3" name="바닥글 개체 틀 2">
            <a:extLst>
              <a:ext uri="{FF2B5EF4-FFF2-40B4-BE49-F238E27FC236}">
                <a16:creationId xmlns:a16="http://schemas.microsoft.com/office/drawing/2014/main" id="{CFD7CBDC-7184-40EE-963C-E23F92E39F93}"/>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55874227-0BDD-4E53-983C-FBA4B6512ABF}"/>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2975569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377B639-B2AB-4ACF-A1DE-9C9CDC7D24E1}"/>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C26AD6FA-C1BD-4043-A900-F6B415E577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A9CF2146-014A-4B93-A109-8E14B8F7FB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B670776B-1C40-4A4F-B3F0-DD8D1B2176E9}"/>
              </a:ext>
            </a:extLst>
          </p:cNvPr>
          <p:cNvSpPr>
            <a:spLocks noGrp="1"/>
          </p:cNvSpPr>
          <p:nvPr>
            <p:ph type="dt" sz="half" idx="10"/>
          </p:nvPr>
        </p:nvSpPr>
        <p:spPr/>
        <p:txBody>
          <a:bodyPr/>
          <a:lstStyle/>
          <a:p>
            <a:fld id="{BB789E1C-4929-4D74-917C-88CF2680D5EC}" type="datetimeFigureOut">
              <a:rPr lang="ko-KR" altLang="en-US" smtClean="0"/>
              <a:t>2023-07-18</a:t>
            </a:fld>
            <a:endParaRPr lang="ko-KR" altLang="en-US"/>
          </a:p>
        </p:txBody>
      </p:sp>
      <p:sp>
        <p:nvSpPr>
          <p:cNvPr id="6" name="바닥글 개체 틀 5">
            <a:extLst>
              <a:ext uri="{FF2B5EF4-FFF2-40B4-BE49-F238E27FC236}">
                <a16:creationId xmlns:a16="http://schemas.microsoft.com/office/drawing/2014/main" id="{BC9FC6D8-6CA5-4356-BC66-AE9BDA012DCC}"/>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3046A64-1EA4-46D9-85A4-D7D51DABB249}"/>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3030041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4CD8FB4-23ED-4913-94BA-CE2FBEC7024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6B9D478A-4C11-4BCF-98FE-60BFD045F3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E86E3671-C2D6-4625-BFF2-24E032C83D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F5CE4C94-ECC6-4576-B9B3-DBD539A5446B}"/>
              </a:ext>
            </a:extLst>
          </p:cNvPr>
          <p:cNvSpPr>
            <a:spLocks noGrp="1"/>
          </p:cNvSpPr>
          <p:nvPr>
            <p:ph type="dt" sz="half" idx="10"/>
          </p:nvPr>
        </p:nvSpPr>
        <p:spPr/>
        <p:txBody>
          <a:bodyPr/>
          <a:lstStyle/>
          <a:p>
            <a:fld id="{BB789E1C-4929-4D74-917C-88CF2680D5EC}" type="datetimeFigureOut">
              <a:rPr lang="ko-KR" altLang="en-US" smtClean="0"/>
              <a:t>2023-07-18</a:t>
            </a:fld>
            <a:endParaRPr lang="ko-KR" altLang="en-US"/>
          </a:p>
        </p:txBody>
      </p:sp>
      <p:sp>
        <p:nvSpPr>
          <p:cNvPr id="6" name="바닥글 개체 틀 5">
            <a:extLst>
              <a:ext uri="{FF2B5EF4-FFF2-40B4-BE49-F238E27FC236}">
                <a16:creationId xmlns:a16="http://schemas.microsoft.com/office/drawing/2014/main" id="{C0F49DED-942A-4165-8082-DE03861A194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A89DB8AB-F169-4FD0-90A3-BAAFF965FCD2}"/>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3333783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C965853B-7A65-4275-B84C-5568503DAF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26191EE7-BF95-4BF8-ADE6-2817D5D93D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5AD67AC-AECF-4875-A9F7-F24EC51296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789E1C-4929-4D74-917C-88CF2680D5EC}" type="datetimeFigureOut">
              <a:rPr lang="ko-KR" altLang="en-US" smtClean="0"/>
              <a:t>2023-07-18</a:t>
            </a:fld>
            <a:endParaRPr lang="ko-KR" altLang="en-US"/>
          </a:p>
        </p:txBody>
      </p:sp>
      <p:sp>
        <p:nvSpPr>
          <p:cNvPr id="5" name="바닥글 개체 틀 4">
            <a:extLst>
              <a:ext uri="{FF2B5EF4-FFF2-40B4-BE49-F238E27FC236}">
                <a16:creationId xmlns:a16="http://schemas.microsoft.com/office/drawing/2014/main" id="{D97EC995-F77F-48A4-8407-4B210F7487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9995DC10-32A0-43E5-90FD-7A9893F9EF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41650559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crowdspring.com/blog/apple-logo/"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Logic" TargetMode="External"/><Relationship Id="rId2" Type="http://schemas.openxmlformats.org/officeDocument/2006/relationships/hyperlink" Target="https://en.wikipedia.org/wiki/Computer_scientist" TargetMode="Externa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hyperlink" Target="https://en.wikipedia.org/wiki/Mathematical_and_theoretical_biology" TargetMode="External"/><Relationship Id="rId4" Type="http://schemas.openxmlformats.org/officeDocument/2006/relationships/hyperlink" Target="https://en.wikipedia.org/wiki/Cryptanalysis"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philpapers.org/s/Alan%20M.%20Turing" TargetMode="External"/><Relationship Id="rId2" Type="http://schemas.openxmlformats.org/officeDocument/2006/relationships/hyperlink" Target="https://philpapers.org/go.pl?id=TURCMA&amp;proxyId=&amp;u=http%3A%2F%2Flia.deis.unibo.it%2Fcorsi%2F2005-2006%2FSID-LS-CE%2Fdownloads%2Fturing-article.pdf" TargetMode="External"/><Relationship Id="rId1" Type="http://schemas.openxmlformats.org/officeDocument/2006/relationships/slideLayout" Target="../slideLayouts/slideLayout2.xml"/><Relationship Id="rId6" Type="http://schemas.openxmlformats.org/officeDocument/2006/relationships/hyperlink" Target="https://philpapers.org/rec/TURCMA" TargetMode="External"/><Relationship Id="rId5" Type="http://schemas.openxmlformats.org/officeDocument/2006/relationships/image" Target="../media/image9.png"/><Relationship Id="rId4" Type="http://schemas.openxmlformats.org/officeDocument/2006/relationships/hyperlink" Target="https://philpapers.org/asearch.pl?pub=682"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chat.openai.com/"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onenote:https://d.docs.live.net/cb5e027006df23c3/Documents/Computer/AI/Support%20math.one#Sigmunt%20Frued&amp;section-id={E7DEA07B-7F2C-419A-8DDD-EA55EBDDDE2F}&amp;page-id={65FB6B2C-F5CC-42FF-B247-79CABB916BB4}&amp;object-id={55CC7734-94B7-4FE5-8E3C-9A7DF23A1382}&amp;71"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onenote:https://d.docs.live.net/cb5e027006df23c3/Documents/Computer/AI/Support%20math.one#Sigmunt%20Frued&amp;section-id={E7DEA07B-7F2C-419A-8DDD-EA55EBDDDE2F}&amp;page-id={65FB6B2C-F5CC-42FF-B247-79CABB916BB4}&amp;object-id={55CC7734-94B7-4FE5-8E3C-9A7DF23A1382}&amp;71"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ib.bioninja.com.au/standard-level/topic-1-cell-biology/11-introduction-to-cells/emergent-properties.html" TargetMode="Externa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hyperlink" Target="https://www.amazon.com/Future-Minds-Rise-Intelligence-Universe/dp/1948924382"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wikiwand.com/en/ImageNet"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royalsocietypublishing.org/doi/10.1098/rsta.2019.0054" TargetMode="Externa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frontiersin.org/articles/10.3389/frai.2020.00004/full" TargetMode="External"/><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www.skyennis.top/products.aspx?cid=23&amp;cname=neural+network+character+recognition+tutoria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hyperlink" Target="https://ko.wikipedia.org/wiki/%EC%96%B8%EC%96%B4_%EB%AA%A8%EB%8D%B8" TargetMode="External"/><Relationship Id="rId7" Type="http://schemas.openxmlformats.org/officeDocument/2006/relationships/hyperlink" Target="https://ko.wikipedia.org/wiki/%EC%9E%90%EC%97%B0%EC%96%B4_%EC%B2%98%EB%A6%AC" TargetMode="External"/><Relationship Id="rId2" Type="http://schemas.openxmlformats.org/officeDocument/2006/relationships/hyperlink" Target="https://ko.wikipedia.org/wiki/%EC%9D%B8%EA%B3%B5_%EC%8B%A0%EA%B2%BD%EB%A7%9D" TargetMode="External"/><Relationship Id="rId1" Type="http://schemas.openxmlformats.org/officeDocument/2006/relationships/slideLayout" Target="../slideLayouts/slideLayout2.xml"/><Relationship Id="rId6" Type="http://schemas.openxmlformats.org/officeDocument/2006/relationships/hyperlink" Target="https://ko.wikipedia.org/wiki/%EC%A7%80%EB%8F%84_%ED%95%99%EC%8A%B5" TargetMode="External"/><Relationship Id="rId5" Type="http://schemas.openxmlformats.org/officeDocument/2006/relationships/hyperlink" Target="https://ko.wikipedia.org/wiki/%EB%8C%80%ED%98%95_%EC%96%B8%EC%96%B4_%EB%AA%A8%EB%8D%B8#cite_note-1" TargetMode="External"/><Relationship Id="rId4" Type="http://schemas.openxmlformats.org/officeDocument/2006/relationships/hyperlink" Target="https://ko.wikipedia.org/wiki/%EC%9E%90%EA%B8%B0_%EC%A7%80%EB%8F%84_%ED%95%99%EC%8A%B5" TargetMode="External"/><Relationship Id="rId9" Type="http://schemas.openxmlformats.org/officeDocument/2006/relationships/hyperlink" Target="https://ko.wikipedia.org/wiki/%ED%99%95%EB%A5%A0_%EB%B6%84%ED%8F%AC" TargetMode="External"/></Relationships>
</file>

<file path=ppt/slides/_rels/slide8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contents.premium.naver.com/chatgpt/buff/contents/230622235641423mo" TargetMode="External"/><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B817FF1-2964-46FB-B1BC-6F5B9675C731}"/>
              </a:ext>
            </a:extLst>
          </p:cNvPr>
          <p:cNvSpPr>
            <a:spLocks noGrp="1"/>
          </p:cNvSpPr>
          <p:nvPr>
            <p:ph type="ctrTitle"/>
          </p:nvPr>
        </p:nvSpPr>
        <p:spPr/>
        <p:txBody>
          <a:bodyPr/>
          <a:lstStyle/>
          <a:p>
            <a:r>
              <a:rPr lang="en-US" altLang="ko-KR" dirty="0"/>
              <a:t>chat GPT</a:t>
            </a:r>
            <a:endParaRPr lang="ko-KR" altLang="en-US" dirty="0"/>
          </a:p>
        </p:txBody>
      </p:sp>
    </p:spTree>
    <p:extLst>
      <p:ext uri="{BB962C8B-B14F-4D97-AF65-F5344CB8AC3E}">
        <p14:creationId xmlns:p14="http://schemas.microsoft.com/office/powerpoint/2010/main" val="981516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120D09E6-72C2-4B59-B38E-B64A2E2DEBB8}"/>
              </a:ext>
            </a:extLst>
          </p:cNvPr>
          <p:cNvSpPr>
            <a:spLocks noChangeArrowheads="1"/>
          </p:cNvSpPr>
          <p:nvPr/>
        </p:nvSpPr>
        <p:spPr bwMode="auto">
          <a:xfrm>
            <a:off x="8086987" y="1618117"/>
            <a:ext cx="3928844" cy="274092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5392" rIns="0" bIns="2539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latinLnBrk="0">
              <a:lnSpc>
                <a:spcPct val="250000"/>
              </a:lnSpc>
            </a:pPr>
            <a:r>
              <a:rPr lang="ko-KR" altLang="ko-KR" sz="1200" dirty="0" err="1">
                <a:solidFill>
                  <a:srgbClr val="1F1F1F"/>
                </a:solidFill>
                <a:ea typeface="Google Sans"/>
              </a:rPr>
              <a:t>where</a:t>
            </a:r>
            <a:r>
              <a:rPr lang="ko-KR" altLang="ko-KR" sz="1200" dirty="0">
                <a:solidFill>
                  <a:srgbClr val="1F1F1F"/>
                </a:solidFill>
                <a:ea typeface="Google Sans"/>
              </a:rPr>
              <a:t>:</a:t>
            </a:r>
            <a:endParaRPr lang="ko-KR" altLang="ko-KR" sz="800" dirty="0"/>
          </a:p>
          <a:p>
            <a:pPr lvl="1" latinLnBrk="0">
              <a:lnSpc>
                <a:spcPct val="250000"/>
              </a:lnSpc>
            </a:pPr>
            <a:r>
              <a:rPr lang="ko-KR" altLang="ko-KR" sz="1000" dirty="0" err="1">
                <a:solidFill>
                  <a:srgbClr val="1F1F1F"/>
                </a:solidFill>
                <a:latin typeface="Arial Unicode MS"/>
                <a:ea typeface="Google Sans Mono"/>
              </a:rPr>
              <a:t>y</a:t>
            </a:r>
            <a:r>
              <a:rPr lang="ko-KR" altLang="ko-KR" sz="1200" dirty="0">
                <a:solidFill>
                  <a:srgbClr val="1F1F1F"/>
                </a:solidFill>
                <a:ea typeface="Google Sans"/>
              </a:rPr>
              <a:t> </a:t>
            </a:r>
            <a:r>
              <a:rPr lang="ko-KR" altLang="ko-KR" sz="1200" dirty="0" err="1">
                <a:solidFill>
                  <a:srgbClr val="1F1F1F"/>
                </a:solidFill>
                <a:ea typeface="Google Sans"/>
              </a:rPr>
              <a:t>is</a:t>
            </a:r>
            <a:r>
              <a:rPr lang="ko-KR" altLang="ko-KR" sz="1200" dirty="0">
                <a:solidFill>
                  <a:srgbClr val="1F1F1F"/>
                </a:solidFill>
                <a:ea typeface="Google Sans"/>
              </a:rPr>
              <a:t> </a:t>
            </a:r>
            <a:r>
              <a:rPr lang="ko-KR" altLang="ko-KR" sz="1200" dirty="0" err="1">
                <a:solidFill>
                  <a:srgbClr val="1F1F1F"/>
                </a:solidFill>
                <a:ea typeface="Google Sans"/>
              </a:rPr>
              <a:t>the</a:t>
            </a:r>
            <a:r>
              <a:rPr lang="ko-KR" altLang="ko-KR" sz="1200" dirty="0">
                <a:solidFill>
                  <a:srgbClr val="1F1F1F"/>
                </a:solidFill>
                <a:ea typeface="Google Sans"/>
              </a:rPr>
              <a:t> </a:t>
            </a:r>
            <a:r>
              <a:rPr lang="ko-KR" altLang="ko-KR" sz="1200" dirty="0" err="1">
                <a:solidFill>
                  <a:srgbClr val="1F1F1F"/>
                </a:solidFill>
                <a:ea typeface="Google Sans"/>
              </a:rPr>
              <a:t>output</a:t>
            </a:r>
            <a:r>
              <a:rPr lang="ko-KR" altLang="ko-KR" sz="1200" dirty="0">
                <a:solidFill>
                  <a:srgbClr val="1F1F1F"/>
                </a:solidFill>
                <a:ea typeface="Google Sans"/>
              </a:rPr>
              <a:t> of </a:t>
            </a:r>
            <a:r>
              <a:rPr lang="ko-KR" altLang="ko-KR" sz="1200" dirty="0" err="1">
                <a:solidFill>
                  <a:srgbClr val="1F1F1F"/>
                </a:solidFill>
                <a:ea typeface="Google Sans"/>
              </a:rPr>
              <a:t>the</a:t>
            </a:r>
            <a:r>
              <a:rPr lang="ko-KR" altLang="ko-KR" sz="1200" dirty="0">
                <a:solidFill>
                  <a:srgbClr val="1F1F1F"/>
                </a:solidFill>
                <a:ea typeface="Google Sans"/>
              </a:rPr>
              <a:t> </a:t>
            </a:r>
            <a:r>
              <a:rPr lang="ko-KR" altLang="ko-KR" sz="1200" dirty="0" err="1">
                <a:solidFill>
                  <a:srgbClr val="1F1F1F"/>
                </a:solidFill>
                <a:ea typeface="Google Sans"/>
              </a:rPr>
              <a:t>neural</a:t>
            </a:r>
            <a:r>
              <a:rPr lang="ko-KR" altLang="ko-KR" sz="1200" dirty="0">
                <a:solidFill>
                  <a:srgbClr val="1F1F1F"/>
                </a:solidFill>
                <a:ea typeface="Google Sans"/>
              </a:rPr>
              <a:t> </a:t>
            </a:r>
            <a:r>
              <a:rPr lang="ko-KR" altLang="ko-KR" sz="1200" dirty="0" err="1">
                <a:solidFill>
                  <a:srgbClr val="1F1F1F"/>
                </a:solidFill>
                <a:ea typeface="Google Sans"/>
              </a:rPr>
              <a:t>network</a:t>
            </a:r>
            <a:endParaRPr lang="ko-KR" altLang="ko-KR" sz="1200" dirty="0">
              <a:solidFill>
                <a:srgbClr val="1F1F1F"/>
              </a:solidFill>
              <a:ea typeface="Google Sans"/>
            </a:endParaRPr>
          </a:p>
          <a:p>
            <a:pPr lvl="1" latinLnBrk="0">
              <a:lnSpc>
                <a:spcPct val="250000"/>
              </a:lnSpc>
            </a:pPr>
            <a:r>
              <a:rPr lang="ko-KR" altLang="ko-KR" sz="1000" dirty="0">
                <a:solidFill>
                  <a:srgbClr val="1F1F1F"/>
                </a:solidFill>
                <a:latin typeface="Arial Unicode MS"/>
                <a:ea typeface="Google Sans Mono"/>
              </a:rPr>
              <a:t>()</a:t>
            </a:r>
            <a:r>
              <a:rPr lang="ko-KR" altLang="ko-KR" sz="1200" dirty="0">
                <a:solidFill>
                  <a:srgbClr val="1F1F1F"/>
                </a:solidFill>
                <a:ea typeface="Google Sans"/>
              </a:rPr>
              <a:t> </a:t>
            </a:r>
            <a:r>
              <a:rPr lang="ko-KR" altLang="ko-KR" sz="1200" dirty="0" err="1">
                <a:solidFill>
                  <a:srgbClr val="1F1F1F"/>
                </a:solidFill>
                <a:ea typeface="Google Sans"/>
              </a:rPr>
              <a:t>is</a:t>
            </a:r>
            <a:r>
              <a:rPr lang="ko-KR" altLang="ko-KR" sz="1200" dirty="0">
                <a:solidFill>
                  <a:srgbClr val="1F1F1F"/>
                </a:solidFill>
                <a:ea typeface="Google Sans"/>
              </a:rPr>
              <a:t> </a:t>
            </a:r>
            <a:r>
              <a:rPr lang="ko-KR" altLang="ko-KR" sz="1200" dirty="0" err="1">
                <a:solidFill>
                  <a:srgbClr val="1F1F1F"/>
                </a:solidFill>
                <a:ea typeface="Google Sans"/>
              </a:rPr>
              <a:t>an</a:t>
            </a:r>
            <a:r>
              <a:rPr lang="ko-KR" altLang="ko-KR" sz="1200" dirty="0">
                <a:solidFill>
                  <a:srgbClr val="1F1F1F"/>
                </a:solidFill>
                <a:ea typeface="Google Sans"/>
              </a:rPr>
              <a:t> </a:t>
            </a:r>
            <a:r>
              <a:rPr lang="ko-KR" altLang="ko-KR" sz="1200" dirty="0" err="1">
                <a:solidFill>
                  <a:srgbClr val="1F1F1F"/>
                </a:solidFill>
                <a:ea typeface="Google Sans"/>
              </a:rPr>
              <a:t>activation</a:t>
            </a:r>
            <a:r>
              <a:rPr lang="ko-KR" altLang="ko-KR" sz="1200" dirty="0">
                <a:solidFill>
                  <a:srgbClr val="1F1F1F"/>
                </a:solidFill>
                <a:ea typeface="Google Sans"/>
              </a:rPr>
              <a:t> </a:t>
            </a:r>
            <a:r>
              <a:rPr lang="ko-KR" altLang="ko-KR" sz="1200" dirty="0" err="1">
                <a:solidFill>
                  <a:srgbClr val="1F1F1F"/>
                </a:solidFill>
                <a:ea typeface="Google Sans"/>
              </a:rPr>
              <a:t>function</a:t>
            </a:r>
            <a:endParaRPr lang="ko-KR" altLang="ko-KR" sz="1200" dirty="0">
              <a:solidFill>
                <a:srgbClr val="1F1F1F"/>
              </a:solidFill>
              <a:ea typeface="Google Sans"/>
            </a:endParaRPr>
          </a:p>
          <a:p>
            <a:pPr lvl="1" latinLnBrk="0">
              <a:lnSpc>
                <a:spcPct val="250000"/>
              </a:lnSpc>
            </a:pPr>
            <a:r>
              <a:rPr lang="ko-KR" altLang="ko-KR" sz="1000" dirty="0" err="1">
                <a:solidFill>
                  <a:srgbClr val="1F1F1F"/>
                </a:solidFill>
                <a:latin typeface="Arial Unicode MS"/>
                <a:ea typeface="Google Sans Mono"/>
              </a:rPr>
              <a:t>W</a:t>
            </a:r>
            <a:r>
              <a:rPr lang="ko-KR" altLang="ko-KR" sz="1200" dirty="0">
                <a:solidFill>
                  <a:srgbClr val="1F1F1F"/>
                </a:solidFill>
                <a:ea typeface="Google Sans"/>
              </a:rPr>
              <a:t> </a:t>
            </a:r>
            <a:r>
              <a:rPr lang="ko-KR" altLang="ko-KR" sz="1200" dirty="0" err="1">
                <a:solidFill>
                  <a:srgbClr val="1F1F1F"/>
                </a:solidFill>
                <a:ea typeface="Google Sans"/>
              </a:rPr>
              <a:t>is</a:t>
            </a:r>
            <a:r>
              <a:rPr lang="ko-KR" altLang="ko-KR" sz="1200" dirty="0">
                <a:solidFill>
                  <a:srgbClr val="1F1F1F"/>
                </a:solidFill>
                <a:ea typeface="Google Sans"/>
              </a:rPr>
              <a:t> </a:t>
            </a:r>
            <a:r>
              <a:rPr lang="ko-KR" altLang="ko-KR" sz="1200" dirty="0" err="1">
                <a:solidFill>
                  <a:srgbClr val="1F1F1F"/>
                </a:solidFill>
                <a:ea typeface="Google Sans"/>
              </a:rPr>
              <a:t>the</a:t>
            </a:r>
            <a:r>
              <a:rPr lang="ko-KR" altLang="ko-KR" sz="1200" dirty="0">
                <a:solidFill>
                  <a:srgbClr val="1F1F1F"/>
                </a:solidFill>
                <a:ea typeface="Google Sans"/>
              </a:rPr>
              <a:t> </a:t>
            </a:r>
            <a:r>
              <a:rPr lang="ko-KR" altLang="ko-KR" sz="1200" dirty="0" err="1">
                <a:solidFill>
                  <a:srgbClr val="1F1F1F"/>
                </a:solidFill>
                <a:ea typeface="Google Sans"/>
              </a:rPr>
              <a:t>weight</a:t>
            </a:r>
            <a:r>
              <a:rPr lang="ko-KR" altLang="ko-KR" sz="1200" dirty="0">
                <a:solidFill>
                  <a:srgbClr val="1F1F1F"/>
                </a:solidFill>
                <a:ea typeface="Google Sans"/>
              </a:rPr>
              <a:t> </a:t>
            </a:r>
            <a:r>
              <a:rPr lang="ko-KR" altLang="ko-KR" sz="1200" dirty="0" err="1">
                <a:solidFill>
                  <a:srgbClr val="1F1F1F"/>
                </a:solidFill>
                <a:ea typeface="Google Sans"/>
              </a:rPr>
              <a:t>matrix</a:t>
            </a:r>
            <a:endParaRPr lang="ko-KR" altLang="ko-KR" sz="1200" dirty="0">
              <a:solidFill>
                <a:srgbClr val="1F1F1F"/>
              </a:solidFill>
              <a:ea typeface="Google Sans"/>
            </a:endParaRPr>
          </a:p>
          <a:p>
            <a:pPr lvl="1" latinLnBrk="0">
              <a:lnSpc>
                <a:spcPct val="250000"/>
              </a:lnSpc>
            </a:pPr>
            <a:r>
              <a:rPr lang="ko-KR" altLang="ko-KR" sz="1000" dirty="0" err="1">
                <a:solidFill>
                  <a:srgbClr val="1F1F1F"/>
                </a:solidFill>
                <a:latin typeface="Arial Unicode MS"/>
                <a:ea typeface="Google Sans Mono"/>
              </a:rPr>
              <a:t>x</a:t>
            </a:r>
            <a:r>
              <a:rPr lang="ko-KR" altLang="ko-KR" sz="1200" dirty="0">
                <a:solidFill>
                  <a:srgbClr val="1F1F1F"/>
                </a:solidFill>
                <a:ea typeface="Google Sans"/>
              </a:rPr>
              <a:t> </a:t>
            </a:r>
            <a:r>
              <a:rPr lang="ko-KR" altLang="ko-KR" sz="1200" dirty="0" err="1">
                <a:solidFill>
                  <a:srgbClr val="1F1F1F"/>
                </a:solidFill>
                <a:ea typeface="Google Sans"/>
              </a:rPr>
              <a:t>is</a:t>
            </a:r>
            <a:r>
              <a:rPr lang="ko-KR" altLang="ko-KR" sz="1200" dirty="0">
                <a:solidFill>
                  <a:srgbClr val="1F1F1F"/>
                </a:solidFill>
                <a:ea typeface="Google Sans"/>
              </a:rPr>
              <a:t> </a:t>
            </a:r>
            <a:r>
              <a:rPr lang="ko-KR" altLang="ko-KR" sz="1200" dirty="0" err="1">
                <a:solidFill>
                  <a:srgbClr val="1F1F1F"/>
                </a:solidFill>
                <a:ea typeface="Google Sans"/>
              </a:rPr>
              <a:t>the</a:t>
            </a:r>
            <a:r>
              <a:rPr lang="ko-KR" altLang="ko-KR" sz="1200" dirty="0">
                <a:solidFill>
                  <a:srgbClr val="1F1F1F"/>
                </a:solidFill>
                <a:ea typeface="Google Sans"/>
              </a:rPr>
              <a:t> </a:t>
            </a:r>
            <a:r>
              <a:rPr lang="ko-KR" altLang="ko-KR" sz="1200" dirty="0" err="1">
                <a:solidFill>
                  <a:srgbClr val="1F1F1F"/>
                </a:solidFill>
                <a:ea typeface="Google Sans"/>
              </a:rPr>
              <a:t>input</a:t>
            </a:r>
            <a:r>
              <a:rPr lang="ko-KR" altLang="ko-KR" sz="1200" dirty="0">
                <a:solidFill>
                  <a:srgbClr val="1F1F1F"/>
                </a:solidFill>
                <a:ea typeface="Google Sans"/>
              </a:rPr>
              <a:t> </a:t>
            </a:r>
            <a:r>
              <a:rPr lang="ko-KR" altLang="ko-KR" sz="1200" dirty="0" err="1">
                <a:solidFill>
                  <a:srgbClr val="1F1F1F"/>
                </a:solidFill>
                <a:ea typeface="Google Sans"/>
              </a:rPr>
              <a:t>vector</a:t>
            </a:r>
            <a:endParaRPr lang="ko-KR" altLang="ko-KR" sz="1200" dirty="0">
              <a:solidFill>
                <a:srgbClr val="1F1F1F"/>
              </a:solidFill>
              <a:ea typeface="Google Sans"/>
            </a:endParaRPr>
          </a:p>
          <a:p>
            <a:pPr lvl="1" latinLnBrk="0">
              <a:lnSpc>
                <a:spcPct val="250000"/>
              </a:lnSpc>
            </a:pPr>
            <a:r>
              <a:rPr lang="ko-KR" altLang="ko-KR" sz="1000" dirty="0" err="1">
                <a:solidFill>
                  <a:srgbClr val="1F1F1F"/>
                </a:solidFill>
                <a:latin typeface="Arial Unicode MS"/>
                <a:ea typeface="Google Sans Mono"/>
              </a:rPr>
              <a:t>b</a:t>
            </a:r>
            <a:r>
              <a:rPr lang="ko-KR" altLang="ko-KR" sz="1200" dirty="0">
                <a:solidFill>
                  <a:srgbClr val="1F1F1F"/>
                </a:solidFill>
                <a:ea typeface="Google Sans"/>
              </a:rPr>
              <a:t> </a:t>
            </a:r>
            <a:r>
              <a:rPr lang="ko-KR" altLang="ko-KR" sz="1200" dirty="0" err="1">
                <a:solidFill>
                  <a:srgbClr val="1F1F1F"/>
                </a:solidFill>
                <a:ea typeface="Google Sans"/>
              </a:rPr>
              <a:t>is</a:t>
            </a:r>
            <a:r>
              <a:rPr lang="ko-KR" altLang="ko-KR" sz="1200" dirty="0">
                <a:solidFill>
                  <a:srgbClr val="1F1F1F"/>
                </a:solidFill>
                <a:ea typeface="Google Sans"/>
              </a:rPr>
              <a:t> </a:t>
            </a:r>
            <a:r>
              <a:rPr lang="ko-KR" altLang="ko-KR" sz="1200" dirty="0" err="1">
                <a:solidFill>
                  <a:srgbClr val="1F1F1F"/>
                </a:solidFill>
                <a:ea typeface="Google Sans"/>
              </a:rPr>
              <a:t>the</a:t>
            </a:r>
            <a:r>
              <a:rPr lang="ko-KR" altLang="ko-KR" sz="1200" dirty="0">
                <a:solidFill>
                  <a:srgbClr val="1F1F1F"/>
                </a:solidFill>
                <a:ea typeface="Google Sans"/>
              </a:rPr>
              <a:t> </a:t>
            </a:r>
            <a:r>
              <a:rPr lang="ko-KR" altLang="ko-KR" sz="1200" dirty="0" err="1">
                <a:solidFill>
                  <a:srgbClr val="1F1F1F"/>
                </a:solidFill>
                <a:ea typeface="Google Sans"/>
              </a:rPr>
              <a:t>bias</a:t>
            </a:r>
            <a:r>
              <a:rPr lang="ko-KR" altLang="ko-KR" sz="1200" dirty="0">
                <a:solidFill>
                  <a:srgbClr val="1F1F1F"/>
                </a:solidFill>
                <a:ea typeface="Google Sans"/>
              </a:rPr>
              <a:t> </a:t>
            </a:r>
            <a:r>
              <a:rPr lang="ko-KR" altLang="ko-KR" sz="1200" dirty="0" err="1">
                <a:solidFill>
                  <a:srgbClr val="1F1F1F"/>
                </a:solidFill>
                <a:ea typeface="Google Sans"/>
              </a:rPr>
              <a:t>vector</a:t>
            </a:r>
            <a:endParaRPr lang="ko-KR" altLang="ko-KR" sz="1200" dirty="0">
              <a:solidFill>
                <a:srgbClr val="1F1F1F"/>
              </a:solidFill>
              <a:ea typeface="Google Sans"/>
            </a:endParaRPr>
          </a:p>
        </p:txBody>
      </p:sp>
      <p:sp>
        <p:nvSpPr>
          <p:cNvPr id="5" name="Rectangle 2">
            <a:extLst>
              <a:ext uri="{FF2B5EF4-FFF2-40B4-BE49-F238E27FC236}">
                <a16:creationId xmlns:a16="http://schemas.microsoft.com/office/drawing/2014/main" id="{B0D1DAF3-795E-42B4-8258-BBC8E2DF1CA3}"/>
              </a:ext>
            </a:extLst>
          </p:cNvPr>
          <p:cNvSpPr>
            <a:spLocks noChangeArrowheads="1"/>
          </p:cNvSpPr>
          <p:nvPr/>
        </p:nvSpPr>
        <p:spPr bwMode="auto">
          <a:xfrm>
            <a:off x="721453" y="1772862"/>
            <a:ext cx="7365533" cy="2431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dirty="0">
                <a:ln>
                  <a:noFill/>
                </a:ln>
                <a:solidFill>
                  <a:srgbClr val="1F1F1F"/>
                </a:solidFill>
                <a:effectLst/>
                <a:latin typeface="Arial" panose="020B0604020202020204" pitchFamily="34" charset="0"/>
                <a:ea typeface="Google Sans"/>
              </a:rPr>
              <a:t>The </a:t>
            </a:r>
            <a:r>
              <a:rPr kumimoji="0" lang="ko-KR" altLang="ko-KR" sz="1200" b="0" i="0" u="none" strike="noStrike" cap="none" normalizeH="0" baseline="0" dirty="0" err="1">
                <a:ln>
                  <a:noFill/>
                </a:ln>
                <a:solidFill>
                  <a:srgbClr val="1F1F1F"/>
                </a:solidFill>
                <a:effectLst/>
                <a:latin typeface="Arial" panose="020B0604020202020204" pitchFamily="34" charset="0"/>
                <a:ea typeface="Google Sans"/>
              </a:rPr>
              <a:t>mathematical</a:t>
            </a:r>
            <a:r>
              <a:rPr kumimoji="0" lang="ko-KR" altLang="ko-KR" sz="1200" b="0" i="0" u="none" strike="noStrike" cap="none" normalizeH="0" baseline="0" dirty="0">
                <a:ln>
                  <a:noFill/>
                </a:ln>
                <a:solidFill>
                  <a:srgbClr val="1F1F1F"/>
                </a:solidFill>
                <a:effectLst/>
                <a:latin typeface="Arial" panose="020B0604020202020204" pitchFamily="34" charset="0"/>
                <a:ea typeface="Google Sans"/>
              </a:rPr>
              <a:t> </a:t>
            </a:r>
            <a:r>
              <a:rPr kumimoji="0" lang="ko-KR" altLang="ko-KR" sz="1200" b="0" i="0" u="none" strike="noStrike" cap="none" normalizeH="0" baseline="0" dirty="0" err="1">
                <a:ln>
                  <a:noFill/>
                </a:ln>
                <a:solidFill>
                  <a:srgbClr val="1F1F1F"/>
                </a:solidFill>
                <a:effectLst/>
                <a:latin typeface="Arial" panose="020B0604020202020204" pitchFamily="34" charset="0"/>
                <a:ea typeface="Google Sans"/>
              </a:rPr>
              <a:t>formula</a:t>
            </a:r>
            <a:r>
              <a:rPr kumimoji="0" lang="ko-KR" altLang="ko-KR" sz="1200" b="0" i="0" u="none" strike="noStrike" cap="none" normalizeH="0" baseline="0" dirty="0">
                <a:ln>
                  <a:noFill/>
                </a:ln>
                <a:solidFill>
                  <a:srgbClr val="1F1F1F"/>
                </a:solidFill>
                <a:effectLst/>
                <a:latin typeface="Arial" panose="020B0604020202020204" pitchFamily="34" charset="0"/>
                <a:ea typeface="Google Sans"/>
              </a:rPr>
              <a:t> </a:t>
            </a:r>
            <a:r>
              <a:rPr kumimoji="0" lang="ko-KR" altLang="ko-KR" sz="1200" b="0" i="0" u="none" strike="noStrike" cap="none" normalizeH="0" baseline="0" dirty="0" err="1">
                <a:ln>
                  <a:noFill/>
                </a:ln>
                <a:solidFill>
                  <a:srgbClr val="1F1F1F"/>
                </a:solidFill>
                <a:effectLst/>
                <a:latin typeface="Arial" panose="020B0604020202020204" pitchFamily="34" charset="0"/>
                <a:ea typeface="Google Sans"/>
              </a:rPr>
              <a:t>for</a:t>
            </a:r>
            <a:r>
              <a:rPr kumimoji="0" lang="ko-KR" altLang="ko-KR" sz="1200" b="0" i="0" u="none" strike="noStrike" cap="none" normalizeH="0" baseline="0" dirty="0">
                <a:ln>
                  <a:noFill/>
                </a:ln>
                <a:solidFill>
                  <a:srgbClr val="1F1F1F"/>
                </a:solidFill>
                <a:effectLst/>
                <a:latin typeface="Arial" panose="020B0604020202020204" pitchFamily="34" charset="0"/>
                <a:ea typeface="Google Sans"/>
              </a:rPr>
              <a:t> </a:t>
            </a:r>
            <a:r>
              <a:rPr kumimoji="0" lang="ko-KR" altLang="ko-KR" sz="1200" b="0" i="0" u="none" strike="noStrike" cap="none" normalizeH="0" baseline="0" dirty="0" err="1">
                <a:ln>
                  <a:noFill/>
                </a:ln>
                <a:solidFill>
                  <a:srgbClr val="1F1F1F"/>
                </a:solidFill>
                <a:effectLst/>
                <a:latin typeface="Arial" panose="020B0604020202020204" pitchFamily="34" charset="0"/>
                <a:ea typeface="Google Sans"/>
              </a:rPr>
              <a:t>a</a:t>
            </a:r>
            <a:r>
              <a:rPr kumimoji="0" lang="ko-KR" altLang="ko-KR" sz="1200" b="0" i="0" u="none" strike="noStrike" cap="none" normalizeH="0" baseline="0" dirty="0">
                <a:ln>
                  <a:noFill/>
                </a:ln>
                <a:solidFill>
                  <a:srgbClr val="1F1F1F"/>
                </a:solidFill>
                <a:effectLst/>
                <a:latin typeface="Arial" panose="020B0604020202020204" pitchFamily="34" charset="0"/>
                <a:ea typeface="Google Sans"/>
              </a:rPr>
              <a:t> </a:t>
            </a:r>
            <a:r>
              <a:rPr kumimoji="0" lang="ko-KR" altLang="ko-KR" sz="1200" b="0" i="0" u="none" strike="noStrike" cap="none" normalizeH="0" baseline="0" dirty="0" err="1">
                <a:ln>
                  <a:noFill/>
                </a:ln>
                <a:solidFill>
                  <a:srgbClr val="1F1F1F"/>
                </a:solidFill>
                <a:effectLst/>
                <a:latin typeface="Arial" panose="020B0604020202020204" pitchFamily="34" charset="0"/>
                <a:ea typeface="Google Sans"/>
              </a:rPr>
              <a:t>neural</a:t>
            </a:r>
            <a:r>
              <a:rPr kumimoji="0" lang="ko-KR" altLang="ko-KR" sz="1200" b="0" i="0" u="none" strike="noStrike" cap="none" normalizeH="0" baseline="0" dirty="0">
                <a:ln>
                  <a:noFill/>
                </a:ln>
                <a:solidFill>
                  <a:srgbClr val="1F1F1F"/>
                </a:solidFill>
                <a:effectLst/>
                <a:latin typeface="Arial" panose="020B0604020202020204" pitchFamily="34" charset="0"/>
                <a:ea typeface="Google Sans"/>
              </a:rPr>
              <a:t> </a:t>
            </a:r>
            <a:r>
              <a:rPr kumimoji="0" lang="ko-KR" altLang="ko-KR" sz="1200" b="0" i="0" u="none" strike="noStrike" cap="none" normalizeH="0" baseline="0" dirty="0" err="1">
                <a:ln>
                  <a:noFill/>
                </a:ln>
                <a:solidFill>
                  <a:srgbClr val="1F1F1F"/>
                </a:solidFill>
                <a:effectLst/>
                <a:latin typeface="Arial" panose="020B0604020202020204" pitchFamily="34" charset="0"/>
                <a:ea typeface="Google Sans"/>
              </a:rPr>
              <a:t>network</a:t>
            </a:r>
            <a:r>
              <a:rPr kumimoji="0" lang="ko-KR" altLang="ko-KR" sz="1200" b="0" i="0" u="none" strike="noStrike" cap="none" normalizeH="0" baseline="0" dirty="0">
                <a:ln>
                  <a:noFill/>
                </a:ln>
                <a:solidFill>
                  <a:srgbClr val="1F1F1F"/>
                </a:solidFill>
                <a:effectLst/>
                <a:latin typeface="Arial" panose="020B0604020202020204" pitchFamily="34" charset="0"/>
                <a:ea typeface="Google Sans"/>
              </a:rPr>
              <a:t> </a:t>
            </a:r>
            <a:r>
              <a:rPr kumimoji="0" lang="ko-KR" altLang="ko-KR" sz="1200" b="0" i="0" u="none" strike="noStrike" cap="none" normalizeH="0" baseline="0" dirty="0" err="1">
                <a:ln>
                  <a:noFill/>
                </a:ln>
                <a:solidFill>
                  <a:srgbClr val="1F1F1F"/>
                </a:solidFill>
                <a:effectLst/>
                <a:latin typeface="Arial" panose="020B0604020202020204" pitchFamily="34" charset="0"/>
                <a:ea typeface="Google Sans"/>
              </a:rPr>
              <a:t>can</a:t>
            </a:r>
            <a:r>
              <a:rPr kumimoji="0" lang="ko-KR" altLang="ko-KR" sz="1200" b="0" i="0" u="none" strike="noStrike" cap="none" normalizeH="0" baseline="0" dirty="0">
                <a:ln>
                  <a:noFill/>
                </a:ln>
                <a:solidFill>
                  <a:srgbClr val="1F1F1F"/>
                </a:solidFill>
                <a:effectLst/>
                <a:latin typeface="Arial" panose="020B0604020202020204" pitchFamily="34" charset="0"/>
                <a:ea typeface="Google Sans"/>
              </a:rPr>
              <a:t> </a:t>
            </a:r>
            <a:r>
              <a:rPr kumimoji="0" lang="ko-KR" altLang="ko-KR" sz="1200" b="0" i="0" u="none" strike="noStrike" cap="none" normalizeH="0" baseline="0" dirty="0" err="1">
                <a:ln>
                  <a:noFill/>
                </a:ln>
                <a:solidFill>
                  <a:srgbClr val="1F1F1F"/>
                </a:solidFill>
                <a:effectLst/>
                <a:latin typeface="Arial" panose="020B0604020202020204" pitchFamily="34" charset="0"/>
                <a:ea typeface="Google Sans"/>
              </a:rPr>
              <a:t>be</a:t>
            </a:r>
            <a:r>
              <a:rPr kumimoji="0" lang="ko-KR" altLang="ko-KR" sz="1200" b="0" i="0" u="none" strike="noStrike" cap="none" normalizeH="0" baseline="0" dirty="0">
                <a:ln>
                  <a:noFill/>
                </a:ln>
                <a:solidFill>
                  <a:srgbClr val="1F1F1F"/>
                </a:solidFill>
                <a:effectLst/>
                <a:latin typeface="Arial" panose="020B0604020202020204" pitchFamily="34" charset="0"/>
                <a:ea typeface="Google Sans"/>
              </a:rPr>
              <a:t> </a:t>
            </a:r>
            <a:r>
              <a:rPr kumimoji="0" lang="ko-KR" altLang="ko-KR" sz="1200" b="0" i="0" u="none" strike="noStrike" cap="none" normalizeH="0" baseline="0" dirty="0" err="1">
                <a:ln>
                  <a:noFill/>
                </a:ln>
                <a:solidFill>
                  <a:srgbClr val="1F1F1F"/>
                </a:solidFill>
                <a:effectLst/>
                <a:latin typeface="Arial" panose="020B0604020202020204" pitchFamily="34" charset="0"/>
                <a:ea typeface="Google Sans"/>
              </a:rPr>
              <a:t>expressed</a:t>
            </a:r>
            <a:r>
              <a:rPr kumimoji="0" lang="ko-KR" altLang="ko-KR" sz="1200" b="0" i="0" u="none" strike="noStrike" cap="none" normalizeH="0" baseline="0" dirty="0">
                <a:ln>
                  <a:noFill/>
                </a:ln>
                <a:solidFill>
                  <a:srgbClr val="1F1F1F"/>
                </a:solidFill>
                <a:effectLst/>
                <a:latin typeface="Arial" panose="020B0604020202020204" pitchFamily="34" charset="0"/>
                <a:ea typeface="Google Sans"/>
              </a:rPr>
              <a:t> </a:t>
            </a:r>
            <a:r>
              <a:rPr kumimoji="0" lang="ko-KR" altLang="ko-KR" sz="1200" b="0" i="0" u="none" strike="noStrike" cap="none" normalizeH="0" baseline="0" dirty="0" err="1">
                <a:ln>
                  <a:noFill/>
                </a:ln>
                <a:solidFill>
                  <a:srgbClr val="1F1F1F"/>
                </a:solidFill>
                <a:effectLst/>
                <a:latin typeface="Arial" panose="020B0604020202020204" pitchFamily="34" charset="0"/>
                <a:ea typeface="Google Sans"/>
              </a:rPr>
              <a:t>as</a:t>
            </a:r>
            <a:r>
              <a:rPr kumimoji="0" lang="ko-KR" altLang="ko-KR" sz="1200" b="0" i="0" u="none" strike="noStrike" cap="none" normalizeH="0" baseline="0" dirty="0">
                <a:ln>
                  <a:noFill/>
                </a:ln>
                <a:solidFill>
                  <a:srgbClr val="1F1F1F"/>
                </a:solidFill>
                <a:effectLst/>
                <a:latin typeface="Arial" panose="020B0604020202020204" pitchFamily="34" charset="0"/>
                <a:ea typeface="Google Sans"/>
              </a:rPr>
              <a:t> </a:t>
            </a:r>
            <a:r>
              <a:rPr kumimoji="0" lang="ko-KR" altLang="ko-KR" sz="1200" b="0" i="0" u="none" strike="noStrike" cap="none" normalizeH="0" baseline="0" dirty="0" err="1">
                <a:ln>
                  <a:noFill/>
                </a:ln>
                <a:solidFill>
                  <a:srgbClr val="1F1F1F"/>
                </a:solidFill>
                <a:effectLst/>
                <a:latin typeface="Arial" panose="020B0604020202020204" pitchFamily="34" charset="0"/>
                <a:ea typeface="Google Sans"/>
              </a:rPr>
              <a:t>follows</a:t>
            </a:r>
            <a:r>
              <a:rPr kumimoji="0" lang="ko-KR" altLang="ko-KR" sz="1200" b="0" i="0" u="none" strike="noStrike" cap="none" normalizeH="0" baseline="0" dirty="0">
                <a:ln>
                  <a:noFill/>
                </a:ln>
                <a:solidFill>
                  <a:srgbClr val="1F1F1F"/>
                </a:solidFill>
                <a:effectLst/>
                <a:latin typeface="Arial" panose="020B0604020202020204" pitchFamily="34" charset="0"/>
                <a:ea typeface="Google Sans"/>
              </a:rPr>
              <a:t>:</a:t>
            </a:r>
            <a:endParaRPr kumimoji="0" lang="en-US" altLang="ko-KR" sz="1200" b="0" i="0" u="none" strike="noStrike" cap="none" normalizeH="0" baseline="0" dirty="0">
              <a:ln>
                <a:noFill/>
              </a:ln>
              <a:solidFill>
                <a:srgbClr val="1F1F1F"/>
              </a:solidFill>
              <a:effectLst/>
              <a:latin typeface="Arial" panose="020B0604020202020204" pitchFamily="34" charset="0"/>
              <a:ea typeface="Google San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6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8000" b="0" i="0" u="none" strike="noStrike" cap="none" normalizeH="0" baseline="0" dirty="0" err="1">
                <a:ln>
                  <a:noFill/>
                </a:ln>
                <a:solidFill>
                  <a:schemeClr val="tx1"/>
                </a:solidFill>
                <a:effectLst/>
                <a:latin typeface="Consolas" panose="020B0609020204030204" pitchFamily="49" charset="0"/>
              </a:rPr>
              <a:t>y</a:t>
            </a:r>
            <a:r>
              <a:rPr kumimoji="0" lang="ko-KR" altLang="ko-KR" sz="8000" b="0" i="0" u="none" strike="noStrike" cap="none" normalizeH="0" baseline="0" dirty="0">
                <a:ln>
                  <a:noFill/>
                </a:ln>
                <a:solidFill>
                  <a:schemeClr val="tx1"/>
                </a:solidFill>
                <a:effectLst/>
                <a:latin typeface="Consolas" panose="020B0609020204030204" pitchFamily="49" charset="0"/>
              </a:rPr>
              <a:t> = </a:t>
            </a:r>
            <a:r>
              <a:rPr kumimoji="0" lang="ko-KR" altLang="ko-KR" sz="8000" b="0" i="0" u="none" strike="noStrike" cap="none" normalizeH="0" baseline="0" dirty="0" err="1">
                <a:ln>
                  <a:noFill/>
                </a:ln>
                <a:solidFill>
                  <a:schemeClr val="tx1"/>
                </a:solidFill>
                <a:effectLst/>
                <a:latin typeface="Consolas" panose="020B0609020204030204" pitchFamily="49" charset="0"/>
              </a:rPr>
              <a:t>f</a:t>
            </a:r>
            <a:r>
              <a:rPr kumimoji="0" lang="ko-KR" altLang="ko-KR" sz="8000" b="0" i="0" u="none" strike="noStrike" cap="none" normalizeH="0" baseline="0" dirty="0">
                <a:ln>
                  <a:noFill/>
                </a:ln>
                <a:solidFill>
                  <a:schemeClr val="tx1"/>
                </a:solidFill>
                <a:effectLst/>
                <a:latin typeface="Consolas" panose="020B0609020204030204" pitchFamily="49" charset="0"/>
              </a:rPr>
              <a:t>(</a:t>
            </a:r>
            <a:r>
              <a:rPr kumimoji="0" lang="ko-KR" altLang="ko-KR" sz="8000" b="0" i="0" u="none" strike="noStrike" cap="none" normalizeH="0" baseline="0" dirty="0" err="1">
                <a:ln>
                  <a:noFill/>
                </a:ln>
                <a:solidFill>
                  <a:schemeClr val="tx1"/>
                </a:solidFill>
                <a:effectLst/>
                <a:latin typeface="Consolas" panose="020B0609020204030204" pitchFamily="49" charset="0"/>
              </a:rPr>
              <a:t>Wx</a:t>
            </a:r>
            <a:r>
              <a:rPr kumimoji="0" lang="ko-KR" altLang="ko-KR" sz="8000" b="0" i="0" u="none" strike="noStrike" cap="none" normalizeH="0" baseline="0" dirty="0">
                <a:ln>
                  <a:noFill/>
                </a:ln>
                <a:solidFill>
                  <a:schemeClr val="tx1"/>
                </a:solidFill>
                <a:effectLst/>
                <a:latin typeface="Consolas" panose="020B0609020204030204" pitchFamily="49" charset="0"/>
              </a:rPr>
              <a:t> + </a:t>
            </a:r>
            <a:r>
              <a:rPr kumimoji="0" lang="ko-KR" altLang="ko-KR" sz="8000" b="0" i="0" u="none" strike="noStrike" cap="none" normalizeH="0" baseline="0" dirty="0" err="1">
                <a:ln>
                  <a:noFill/>
                </a:ln>
                <a:solidFill>
                  <a:schemeClr val="tx1"/>
                </a:solidFill>
                <a:effectLst/>
                <a:latin typeface="Consolas" panose="020B0609020204030204" pitchFamily="49" charset="0"/>
              </a:rPr>
              <a:t>b</a:t>
            </a:r>
            <a:r>
              <a:rPr kumimoji="0" lang="ko-KR" altLang="ko-KR" sz="8000" b="0" i="0" u="none" strike="noStrike" cap="none" normalizeH="0" baseline="0" dirty="0">
                <a:ln>
                  <a:noFill/>
                </a:ln>
                <a:solidFill>
                  <a:schemeClr val="tx1"/>
                </a:solidFill>
                <a:effectLst/>
                <a:latin typeface="Consolas" panose="020B0609020204030204" pitchFamily="49" charset="0"/>
              </a:rPr>
              <a:t>)</a:t>
            </a:r>
            <a:endParaRPr kumimoji="0" lang="ko-KR" altLang="ko-KR" sz="19900" b="0" i="0" u="none" strike="noStrike" cap="none" normalizeH="0" baseline="0" dirty="0">
              <a:ln>
                <a:noFill/>
              </a:ln>
              <a:solidFill>
                <a:schemeClr val="tx1"/>
              </a:solidFill>
              <a:effectLst/>
              <a:latin typeface="Consolas" panose="020B0609020204030204" pitchFamily="49" charset="0"/>
            </a:endParaRPr>
          </a:p>
        </p:txBody>
      </p:sp>
      <p:sp>
        <p:nvSpPr>
          <p:cNvPr id="6" name="직사각형 5">
            <a:extLst>
              <a:ext uri="{FF2B5EF4-FFF2-40B4-BE49-F238E27FC236}">
                <a16:creationId xmlns:a16="http://schemas.microsoft.com/office/drawing/2014/main" id="{C2A90B5D-A328-4B7D-8224-9D86895124CC}"/>
              </a:ext>
            </a:extLst>
          </p:cNvPr>
          <p:cNvSpPr/>
          <p:nvPr/>
        </p:nvSpPr>
        <p:spPr>
          <a:xfrm>
            <a:off x="8386194" y="4778218"/>
            <a:ext cx="3065170" cy="923330"/>
          </a:xfrm>
          <a:prstGeom prst="rect">
            <a:avLst/>
          </a:prstGeom>
        </p:spPr>
        <p:txBody>
          <a:bodyPr wrap="square">
            <a:spAutoFit/>
          </a:bodyPr>
          <a:lstStyle/>
          <a:p>
            <a:pPr>
              <a:buFont typeface="Arial" panose="020B0604020202020204" pitchFamily="34" charset="0"/>
              <a:buChar char="•"/>
            </a:pPr>
            <a:r>
              <a:rPr lang="en-US" altLang="ko-KR" dirty="0">
                <a:solidFill>
                  <a:srgbClr val="1F1F1F"/>
                </a:solidFill>
                <a:latin typeface="Google Sans"/>
              </a:rPr>
              <a:t>  Cost function: </a:t>
            </a:r>
          </a:p>
          <a:p>
            <a:pPr>
              <a:buFont typeface="Arial" panose="020B0604020202020204" pitchFamily="34" charset="0"/>
              <a:buChar char="•"/>
            </a:pPr>
            <a:r>
              <a:rPr lang="en-US" altLang="ko-KR" dirty="0">
                <a:solidFill>
                  <a:srgbClr val="1F1F1F"/>
                </a:solidFill>
                <a:latin typeface="Google Sans"/>
              </a:rPr>
              <a:t>  Gradient descent:</a:t>
            </a:r>
          </a:p>
          <a:p>
            <a:pPr>
              <a:buFont typeface="Arial" panose="020B0604020202020204" pitchFamily="34" charset="0"/>
              <a:buChar char="•"/>
            </a:pPr>
            <a:r>
              <a:rPr lang="en-US" altLang="ko-KR" dirty="0">
                <a:solidFill>
                  <a:srgbClr val="1F1F1F"/>
                </a:solidFill>
                <a:latin typeface="Google Sans"/>
              </a:rPr>
              <a:t>  Backpropagation</a:t>
            </a:r>
            <a:endParaRPr lang="en-US" altLang="ko-KR" b="0" i="0" dirty="0">
              <a:solidFill>
                <a:srgbClr val="1F1F1F"/>
              </a:solidFill>
              <a:effectLst/>
              <a:latin typeface="Google Sans"/>
            </a:endParaRPr>
          </a:p>
        </p:txBody>
      </p:sp>
    </p:spTree>
    <p:extLst>
      <p:ext uri="{BB962C8B-B14F-4D97-AF65-F5344CB8AC3E}">
        <p14:creationId xmlns:p14="http://schemas.microsoft.com/office/powerpoint/2010/main" val="4212277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pple logo">
            <a:extLst>
              <a:ext uri="{FF2B5EF4-FFF2-40B4-BE49-F238E27FC236}">
                <a16:creationId xmlns:a16="http://schemas.microsoft.com/office/drawing/2014/main" id="{95BD9F69-B9BF-4CF5-834E-3817D588E7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2588" y="890588"/>
            <a:ext cx="8886825" cy="507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422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F439BC4-6279-41D0-B6FF-2AD19C052FBC}"/>
              </a:ext>
            </a:extLst>
          </p:cNvPr>
          <p:cNvSpPr>
            <a:spLocks noGrp="1"/>
          </p:cNvSpPr>
          <p:nvPr>
            <p:ph type="title"/>
          </p:nvPr>
        </p:nvSpPr>
        <p:spPr/>
        <p:txBody>
          <a:bodyPr/>
          <a:lstStyle/>
          <a:p>
            <a:r>
              <a:rPr lang="ko-KR" altLang="ko-KR" b="1" dirty="0" err="1"/>
              <a:t>Alan</a:t>
            </a:r>
            <a:r>
              <a:rPr lang="ko-KR" altLang="ko-KR" b="1" dirty="0"/>
              <a:t> </a:t>
            </a:r>
            <a:r>
              <a:rPr lang="ko-KR" altLang="ko-KR" b="1" dirty="0" err="1"/>
              <a:t>Turing</a:t>
            </a:r>
            <a:br>
              <a:rPr lang="en-US" altLang="ko-KR" dirty="0"/>
            </a:br>
            <a:endParaRPr lang="ko-KR" altLang="en-US" dirty="0"/>
          </a:p>
        </p:txBody>
      </p:sp>
      <p:sp>
        <p:nvSpPr>
          <p:cNvPr id="3" name="내용 개체 틀 2">
            <a:extLst>
              <a:ext uri="{FF2B5EF4-FFF2-40B4-BE49-F238E27FC236}">
                <a16:creationId xmlns:a16="http://schemas.microsoft.com/office/drawing/2014/main" id="{B6C4A354-A026-4F7C-B867-3100755B7A79}"/>
              </a:ext>
            </a:extLst>
          </p:cNvPr>
          <p:cNvSpPr>
            <a:spLocks noGrp="1"/>
          </p:cNvSpPr>
          <p:nvPr>
            <p:ph idx="1"/>
          </p:nvPr>
        </p:nvSpPr>
        <p:spPr/>
        <p:txBody>
          <a:bodyPr>
            <a:normAutofit/>
          </a:bodyPr>
          <a:lstStyle/>
          <a:p>
            <a:pPr fontAlgn="ctr"/>
            <a:r>
              <a:rPr lang="ko-KR" altLang="ko-KR" sz="1100" dirty="0"/>
              <a:t>The </a:t>
            </a:r>
            <a:r>
              <a:rPr lang="ko-KR" altLang="ko-KR" sz="1100" dirty="0" err="1"/>
              <a:t>brand</a:t>
            </a:r>
            <a:r>
              <a:rPr lang="ko-KR" altLang="ko-KR" sz="1100" dirty="0"/>
              <a:t> </a:t>
            </a:r>
            <a:r>
              <a:rPr lang="ko-KR" altLang="ko-KR" sz="1100" dirty="0" err="1"/>
              <a:t>name</a:t>
            </a:r>
            <a:r>
              <a:rPr lang="ko-KR" altLang="ko-KR" sz="1100" dirty="0"/>
              <a:t> </a:t>
            </a:r>
            <a:r>
              <a:rPr lang="ko-KR" altLang="ko-KR" sz="1100" dirty="0" err="1"/>
              <a:t>was</a:t>
            </a:r>
            <a:r>
              <a:rPr lang="ko-KR" altLang="ko-KR" sz="1100" dirty="0"/>
              <a:t> </a:t>
            </a:r>
            <a:r>
              <a:rPr lang="ko-KR" altLang="ko-KR" sz="1100" dirty="0" err="1"/>
              <a:t>inspired</a:t>
            </a:r>
            <a:r>
              <a:rPr lang="ko-KR" altLang="ko-KR" sz="1100" dirty="0"/>
              <a:t> </a:t>
            </a:r>
            <a:r>
              <a:rPr lang="ko-KR" altLang="ko-KR" sz="1100" dirty="0" err="1"/>
              <a:t>by</a:t>
            </a:r>
            <a:r>
              <a:rPr lang="ko-KR" altLang="ko-KR" sz="1100" dirty="0"/>
              <a:t> </a:t>
            </a:r>
            <a:r>
              <a:rPr lang="ko-KR" altLang="ko-KR" sz="1100" dirty="0" err="1"/>
              <a:t>Eve’s</a:t>
            </a:r>
            <a:r>
              <a:rPr lang="ko-KR" altLang="ko-KR" sz="1100" dirty="0"/>
              <a:t> </a:t>
            </a:r>
            <a:r>
              <a:rPr lang="ko-KR" altLang="ko-KR" sz="1100" dirty="0" err="1"/>
              <a:t>bite</a:t>
            </a:r>
            <a:r>
              <a:rPr lang="ko-KR" altLang="ko-KR" sz="1100" dirty="0"/>
              <a:t> </a:t>
            </a:r>
            <a:r>
              <a:rPr lang="ko-KR" altLang="ko-KR" sz="1100" dirty="0" err="1"/>
              <a:t>out</a:t>
            </a:r>
            <a:r>
              <a:rPr lang="ko-KR" altLang="ko-KR" sz="1100" dirty="0"/>
              <a:t> of </a:t>
            </a:r>
            <a:r>
              <a:rPr lang="ko-KR" altLang="ko-KR" sz="1100" dirty="0" err="1"/>
              <a:t>the</a:t>
            </a:r>
            <a:r>
              <a:rPr lang="ko-KR" altLang="ko-KR" sz="1100" dirty="0"/>
              <a:t> </a:t>
            </a:r>
            <a:r>
              <a:rPr lang="ko-KR" altLang="ko-KR" sz="1100" dirty="0" err="1"/>
              <a:t>apple</a:t>
            </a:r>
            <a:r>
              <a:rPr lang="ko-KR" altLang="ko-KR" sz="1100" dirty="0"/>
              <a:t>.</a:t>
            </a:r>
          </a:p>
          <a:p>
            <a:pPr fontAlgn="ctr"/>
            <a:r>
              <a:rPr lang="ko-KR" altLang="ko-KR" sz="1100" dirty="0"/>
              <a:t>The </a:t>
            </a:r>
            <a:r>
              <a:rPr lang="ko-KR" altLang="ko-KR" sz="1100" dirty="0" err="1"/>
              <a:t>story</a:t>
            </a:r>
            <a:r>
              <a:rPr lang="ko-KR" altLang="ko-KR" sz="1100" dirty="0"/>
              <a:t> of </a:t>
            </a:r>
            <a:r>
              <a:rPr lang="ko-KR" altLang="ko-KR" sz="1100" dirty="0" err="1"/>
              <a:t>Nymphus</a:t>
            </a:r>
            <a:r>
              <a:rPr lang="ko-KR" altLang="ko-KR" sz="1100" dirty="0"/>
              <a:t> </a:t>
            </a:r>
            <a:r>
              <a:rPr lang="ko-KR" altLang="ko-KR" sz="1100" dirty="0" err="1"/>
              <a:t>gaining</a:t>
            </a:r>
            <a:r>
              <a:rPr lang="ko-KR" altLang="ko-KR" sz="1100" dirty="0"/>
              <a:t> </a:t>
            </a:r>
            <a:r>
              <a:rPr lang="ko-KR" altLang="ko-KR" sz="1100" dirty="0" err="1"/>
              <a:t>immortality</a:t>
            </a:r>
            <a:r>
              <a:rPr lang="ko-KR" altLang="ko-KR" sz="1100" dirty="0"/>
              <a:t> </a:t>
            </a:r>
            <a:r>
              <a:rPr lang="ko-KR" altLang="ko-KR" sz="1100" dirty="0" err="1"/>
              <a:t>by</a:t>
            </a:r>
            <a:r>
              <a:rPr lang="ko-KR" altLang="ko-KR" sz="1100" dirty="0"/>
              <a:t> </a:t>
            </a:r>
            <a:r>
              <a:rPr lang="ko-KR" altLang="ko-KR" sz="1100" dirty="0" err="1"/>
              <a:t>eating</a:t>
            </a:r>
            <a:r>
              <a:rPr lang="ko-KR" altLang="ko-KR" sz="1100" dirty="0"/>
              <a:t> </a:t>
            </a:r>
            <a:r>
              <a:rPr lang="ko-KR" altLang="ko-KR" sz="1100" dirty="0" err="1"/>
              <a:t>a</a:t>
            </a:r>
            <a:r>
              <a:rPr lang="ko-KR" altLang="ko-KR" sz="1100" dirty="0"/>
              <a:t> </a:t>
            </a:r>
            <a:r>
              <a:rPr lang="ko-KR" altLang="ko-KR" sz="1100" dirty="0" err="1"/>
              <a:t>golden</a:t>
            </a:r>
            <a:r>
              <a:rPr lang="ko-KR" altLang="ko-KR" sz="1100" dirty="0"/>
              <a:t> </a:t>
            </a:r>
            <a:r>
              <a:rPr lang="ko-KR" altLang="ko-KR" sz="1100" dirty="0" err="1"/>
              <a:t>apple</a:t>
            </a:r>
            <a:r>
              <a:rPr lang="ko-KR" altLang="ko-KR" sz="1100" dirty="0"/>
              <a:t>.</a:t>
            </a:r>
          </a:p>
          <a:p>
            <a:pPr fontAlgn="ctr"/>
            <a:r>
              <a:rPr lang="ko-KR" altLang="ko-KR" b="1" dirty="0" err="1"/>
              <a:t>Alan</a:t>
            </a:r>
            <a:r>
              <a:rPr lang="ko-KR" altLang="ko-KR" b="1" dirty="0"/>
              <a:t> </a:t>
            </a:r>
            <a:r>
              <a:rPr lang="ko-KR" altLang="ko-KR" b="1" dirty="0" err="1"/>
              <a:t>Turing</a:t>
            </a:r>
            <a:r>
              <a:rPr lang="ko-KR" altLang="ko-KR" dirty="0"/>
              <a:t>, </a:t>
            </a:r>
            <a:endParaRPr lang="en-US" altLang="ko-KR" dirty="0"/>
          </a:p>
          <a:p>
            <a:pPr marL="0" indent="0" fontAlgn="ctr">
              <a:buNone/>
            </a:pPr>
            <a:r>
              <a:rPr lang="en-US" altLang="ko-KR" dirty="0"/>
              <a:t>	</a:t>
            </a:r>
            <a:r>
              <a:rPr lang="ko-KR" altLang="ko-KR" dirty="0" err="1"/>
              <a:t>the</a:t>
            </a:r>
            <a:r>
              <a:rPr lang="ko-KR" altLang="ko-KR" dirty="0"/>
              <a:t> </a:t>
            </a:r>
            <a:r>
              <a:rPr lang="ko-KR" altLang="ko-KR" dirty="0" err="1"/>
              <a:t>father</a:t>
            </a:r>
            <a:r>
              <a:rPr lang="ko-KR" altLang="ko-KR" dirty="0"/>
              <a:t> of </a:t>
            </a:r>
            <a:r>
              <a:rPr lang="ko-KR" altLang="ko-KR" dirty="0" err="1"/>
              <a:t>modern</a:t>
            </a:r>
            <a:r>
              <a:rPr lang="ko-KR" altLang="ko-KR" dirty="0"/>
              <a:t> </a:t>
            </a:r>
            <a:r>
              <a:rPr lang="ko-KR" altLang="ko-KR" dirty="0" err="1"/>
              <a:t>computing</a:t>
            </a:r>
            <a:r>
              <a:rPr lang="ko-KR" altLang="ko-KR" dirty="0"/>
              <a:t>, </a:t>
            </a:r>
            <a:endParaRPr lang="en-US" altLang="ko-KR" dirty="0"/>
          </a:p>
          <a:p>
            <a:pPr marL="0" indent="0" fontAlgn="ctr">
              <a:buNone/>
            </a:pPr>
            <a:r>
              <a:rPr lang="en-US" altLang="ko-KR" dirty="0"/>
              <a:t>	</a:t>
            </a:r>
            <a:r>
              <a:rPr lang="ko-KR" altLang="ko-KR" dirty="0" err="1"/>
              <a:t>died</a:t>
            </a:r>
            <a:r>
              <a:rPr lang="ko-KR" altLang="ko-KR" dirty="0"/>
              <a:t> </a:t>
            </a:r>
            <a:r>
              <a:rPr lang="ko-KR" altLang="ko-KR" dirty="0" err="1"/>
              <a:t>after</a:t>
            </a:r>
            <a:r>
              <a:rPr lang="ko-KR" altLang="ko-KR" dirty="0"/>
              <a:t> </a:t>
            </a:r>
            <a:r>
              <a:rPr lang="ko-KR" altLang="ko-KR" dirty="0" err="1"/>
              <a:t>eating</a:t>
            </a:r>
            <a:r>
              <a:rPr lang="ko-KR" altLang="ko-KR" dirty="0"/>
              <a:t> </a:t>
            </a:r>
            <a:r>
              <a:rPr lang="ko-KR" altLang="ko-KR" dirty="0" err="1"/>
              <a:t>a</a:t>
            </a:r>
            <a:r>
              <a:rPr lang="ko-KR" altLang="ko-KR" dirty="0"/>
              <a:t> </a:t>
            </a:r>
            <a:r>
              <a:rPr lang="ko-KR" altLang="ko-KR" dirty="0" err="1"/>
              <a:t>poisoned</a:t>
            </a:r>
            <a:r>
              <a:rPr lang="ko-KR" altLang="ko-KR" dirty="0"/>
              <a:t> </a:t>
            </a:r>
            <a:r>
              <a:rPr lang="ko-KR" altLang="ko-KR" dirty="0" err="1"/>
              <a:t>apple</a:t>
            </a:r>
            <a:r>
              <a:rPr lang="ko-KR" altLang="ko-KR" dirty="0"/>
              <a:t>.</a:t>
            </a:r>
          </a:p>
          <a:p>
            <a:pPr fontAlgn="ctr"/>
            <a:r>
              <a:rPr lang="ko-KR" altLang="ko-KR" sz="1100" dirty="0" err="1"/>
              <a:t>From</a:t>
            </a:r>
            <a:r>
              <a:rPr lang="ko-KR" altLang="ko-KR" sz="1100" dirty="0"/>
              <a:t> </a:t>
            </a:r>
            <a:r>
              <a:rPr lang="ko-KR" altLang="ko-KR" sz="1100" dirty="0" err="1"/>
              <a:t>the</a:t>
            </a:r>
            <a:r>
              <a:rPr lang="ko-KR" altLang="ko-KR" sz="1100" dirty="0"/>
              <a:t> </a:t>
            </a:r>
            <a:r>
              <a:rPr lang="ko-KR" altLang="ko-KR" sz="1100" dirty="0" err="1"/>
              <a:t>famous</a:t>
            </a:r>
            <a:r>
              <a:rPr lang="ko-KR" altLang="ko-KR" sz="1100" dirty="0"/>
              <a:t> </a:t>
            </a:r>
            <a:r>
              <a:rPr lang="ko-KR" altLang="ko-KR" sz="1100" dirty="0" err="1"/>
              <a:t>saying</a:t>
            </a:r>
            <a:r>
              <a:rPr lang="ko-KR" altLang="ko-KR" sz="1100" dirty="0"/>
              <a:t>: “</a:t>
            </a:r>
            <a:r>
              <a:rPr lang="ko-KR" altLang="ko-KR" sz="1100" dirty="0" err="1"/>
              <a:t>an</a:t>
            </a:r>
            <a:r>
              <a:rPr lang="ko-KR" altLang="ko-KR" sz="1100" dirty="0"/>
              <a:t> </a:t>
            </a:r>
            <a:r>
              <a:rPr lang="ko-KR" altLang="ko-KR" sz="1100" dirty="0" err="1"/>
              <a:t>apple</a:t>
            </a:r>
            <a:r>
              <a:rPr lang="ko-KR" altLang="ko-KR" sz="1100" dirty="0"/>
              <a:t> </a:t>
            </a:r>
            <a:r>
              <a:rPr lang="ko-KR" altLang="ko-KR" sz="1100" dirty="0" err="1"/>
              <a:t>a</a:t>
            </a:r>
            <a:r>
              <a:rPr lang="ko-KR" altLang="ko-KR" sz="1100" dirty="0"/>
              <a:t> </a:t>
            </a:r>
            <a:r>
              <a:rPr lang="ko-KR" altLang="ko-KR" sz="1100" dirty="0" err="1"/>
              <a:t>day</a:t>
            </a:r>
            <a:r>
              <a:rPr lang="ko-KR" altLang="ko-KR" sz="1100" dirty="0"/>
              <a:t> </a:t>
            </a:r>
            <a:r>
              <a:rPr lang="ko-KR" altLang="ko-KR" sz="1100" dirty="0" err="1"/>
              <a:t>keeps</a:t>
            </a:r>
            <a:r>
              <a:rPr lang="ko-KR" altLang="ko-KR" sz="1100" dirty="0"/>
              <a:t> </a:t>
            </a:r>
            <a:r>
              <a:rPr lang="ko-KR" altLang="ko-KR" sz="1100" dirty="0" err="1"/>
              <a:t>the</a:t>
            </a:r>
            <a:r>
              <a:rPr lang="ko-KR" altLang="ko-KR" sz="1100" dirty="0"/>
              <a:t> </a:t>
            </a:r>
            <a:r>
              <a:rPr lang="ko-KR" altLang="ko-KR" sz="1100" dirty="0" err="1"/>
              <a:t>doctor</a:t>
            </a:r>
            <a:r>
              <a:rPr lang="ko-KR" altLang="ko-KR" sz="1100" dirty="0"/>
              <a:t> </a:t>
            </a:r>
            <a:r>
              <a:rPr lang="ko-KR" altLang="ko-KR" sz="1100" dirty="0" err="1"/>
              <a:t>away</a:t>
            </a:r>
            <a:r>
              <a:rPr lang="ko-KR" altLang="ko-KR" sz="1100" dirty="0"/>
              <a:t>.”</a:t>
            </a:r>
          </a:p>
          <a:p>
            <a:pPr fontAlgn="ctr"/>
            <a:r>
              <a:rPr lang="ko-KR" altLang="ko-KR" sz="1100" dirty="0" err="1"/>
              <a:t>Some</a:t>
            </a:r>
            <a:r>
              <a:rPr lang="ko-KR" altLang="ko-KR" sz="1100" dirty="0"/>
              <a:t> </a:t>
            </a:r>
            <a:r>
              <a:rPr lang="ko-KR" altLang="ko-KR" sz="1100" dirty="0" err="1"/>
              <a:t>claim</a:t>
            </a:r>
            <a:r>
              <a:rPr lang="ko-KR" altLang="ko-KR" sz="1100" dirty="0"/>
              <a:t> </a:t>
            </a:r>
            <a:r>
              <a:rPr lang="ko-KR" altLang="ko-KR" sz="1100" dirty="0" err="1"/>
              <a:t>that</a:t>
            </a:r>
            <a:r>
              <a:rPr lang="ko-KR" altLang="ko-KR" sz="1100" dirty="0"/>
              <a:t> </a:t>
            </a:r>
            <a:r>
              <a:rPr lang="ko-KR" altLang="ko-KR" sz="1100" dirty="0" err="1"/>
              <a:t>the</a:t>
            </a:r>
            <a:r>
              <a:rPr lang="ko-KR" altLang="ko-KR" sz="1100" dirty="0"/>
              <a:t> </a:t>
            </a:r>
            <a:r>
              <a:rPr lang="ko-KR" altLang="ko-KR" sz="1100" dirty="0" err="1"/>
              <a:t>three</a:t>
            </a:r>
            <a:r>
              <a:rPr lang="ko-KR" altLang="ko-KR" sz="1100" dirty="0"/>
              <a:t> </a:t>
            </a:r>
            <a:r>
              <a:rPr lang="ko-KR" altLang="ko-KR" sz="1100" dirty="0" err="1"/>
              <a:t>founders</a:t>
            </a:r>
            <a:r>
              <a:rPr lang="ko-KR" altLang="ko-KR" sz="1100" dirty="0"/>
              <a:t> </a:t>
            </a:r>
            <a:r>
              <a:rPr lang="ko-KR" altLang="ko-KR" sz="1100" dirty="0" err="1"/>
              <a:t>wanted</a:t>
            </a:r>
            <a:r>
              <a:rPr lang="ko-KR" altLang="ko-KR" sz="1100" dirty="0"/>
              <a:t> </a:t>
            </a:r>
            <a:r>
              <a:rPr lang="ko-KR" altLang="ko-KR" sz="1100" dirty="0" err="1"/>
              <a:t>a</a:t>
            </a:r>
            <a:r>
              <a:rPr lang="ko-KR" altLang="ko-KR" sz="1100" dirty="0"/>
              <a:t> </a:t>
            </a:r>
            <a:r>
              <a:rPr lang="ko-KR" altLang="ko-KR" sz="1100" dirty="0" err="1"/>
              <a:t>more</a:t>
            </a:r>
            <a:r>
              <a:rPr lang="ko-KR" altLang="ko-KR" sz="1100" dirty="0"/>
              <a:t> </a:t>
            </a:r>
            <a:r>
              <a:rPr lang="ko-KR" altLang="ko-KR" sz="1100" dirty="0" err="1"/>
              <a:t>casual</a:t>
            </a:r>
            <a:r>
              <a:rPr lang="ko-KR" altLang="ko-KR" sz="1100" dirty="0"/>
              <a:t> </a:t>
            </a:r>
            <a:r>
              <a:rPr lang="ko-KR" altLang="ko-KR" sz="1100" dirty="0" err="1"/>
              <a:t>name</a:t>
            </a:r>
            <a:r>
              <a:rPr lang="ko-KR" altLang="ko-KR" sz="1100" dirty="0"/>
              <a:t>.</a:t>
            </a:r>
          </a:p>
          <a:p>
            <a:pPr fontAlgn="ctr"/>
            <a:r>
              <a:rPr lang="ko-KR" altLang="ko-KR" sz="1100" dirty="0" err="1"/>
              <a:t>Steve</a:t>
            </a:r>
            <a:r>
              <a:rPr lang="ko-KR" altLang="ko-KR" sz="1100" dirty="0"/>
              <a:t> </a:t>
            </a:r>
            <a:r>
              <a:rPr lang="ko-KR" altLang="ko-KR" sz="1100" dirty="0" err="1"/>
              <a:t>Jobs</a:t>
            </a:r>
            <a:r>
              <a:rPr lang="ko-KR" altLang="ko-KR" sz="1100" dirty="0"/>
              <a:t> and </a:t>
            </a:r>
            <a:r>
              <a:rPr lang="ko-KR" altLang="ko-KR" sz="1100" dirty="0" err="1"/>
              <a:t>Steve</a:t>
            </a:r>
            <a:r>
              <a:rPr lang="ko-KR" altLang="ko-KR" sz="1100" dirty="0"/>
              <a:t> </a:t>
            </a:r>
            <a:r>
              <a:rPr lang="ko-KR" altLang="ko-KR" sz="1100" dirty="0" err="1"/>
              <a:t>Wozniak</a:t>
            </a:r>
            <a:r>
              <a:rPr lang="ko-KR" altLang="ko-KR" sz="1100" dirty="0"/>
              <a:t> </a:t>
            </a:r>
            <a:r>
              <a:rPr lang="ko-KR" altLang="ko-KR" sz="1100" dirty="0" err="1"/>
              <a:t>wanted</a:t>
            </a:r>
            <a:r>
              <a:rPr lang="ko-KR" altLang="ko-KR" sz="1100" dirty="0"/>
              <a:t> </a:t>
            </a:r>
            <a:r>
              <a:rPr lang="ko-KR" altLang="ko-KR" sz="1100" dirty="0" err="1"/>
              <a:t>the</a:t>
            </a:r>
            <a:r>
              <a:rPr lang="ko-KR" altLang="ko-KR" sz="1100" dirty="0"/>
              <a:t> Apple </a:t>
            </a:r>
            <a:r>
              <a:rPr lang="ko-KR" altLang="ko-KR" sz="1100" dirty="0" err="1"/>
              <a:t>brand</a:t>
            </a:r>
            <a:r>
              <a:rPr lang="ko-KR" altLang="ko-KR" sz="1100" dirty="0"/>
              <a:t> </a:t>
            </a:r>
            <a:r>
              <a:rPr lang="ko-KR" altLang="ko-KR" sz="1100" dirty="0" err="1"/>
              <a:t>name</a:t>
            </a:r>
            <a:r>
              <a:rPr lang="ko-KR" altLang="ko-KR" sz="1100" dirty="0"/>
              <a:t> </a:t>
            </a:r>
            <a:r>
              <a:rPr lang="ko-KR" altLang="ko-KR" sz="1100" dirty="0" err="1"/>
              <a:t>to</a:t>
            </a:r>
            <a:r>
              <a:rPr lang="ko-KR" altLang="ko-KR" sz="1100" dirty="0"/>
              <a:t> </a:t>
            </a:r>
            <a:r>
              <a:rPr lang="ko-KR" altLang="ko-KR" sz="1100" dirty="0" err="1"/>
              <a:t>appear</a:t>
            </a:r>
            <a:r>
              <a:rPr lang="ko-KR" altLang="ko-KR" sz="1100" dirty="0"/>
              <a:t> </a:t>
            </a:r>
            <a:r>
              <a:rPr lang="ko-KR" altLang="ko-KR" sz="1100" dirty="0" err="1"/>
              <a:t>before</a:t>
            </a:r>
            <a:r>
              <a:rPr lang="ko-KR" altLang="ko-KR" sz="1100" dirty="0"/>
              <a:t> </a:t>
            </a:r>
            <a:r>
              <a:rPr lang="ko-KR" altLang="ko-KR" sz="1100" dirty="0" err="1"/>
              <a:t>Atari</a:t>
            </a:r>
            <a:r>
              <a:rPr lang="ko-KR" altLang="ko-KR" sz="1100" dirty="0"/>
              <a:t> </a:t>
            </a:r>
            <a:r>
              <a:rPr lang="ko-KR" altLang="ko-KR" sz="1100" dirty="0" err="1"/>
              <a:t>in</a:t>
            </a:r>
            <a:r>
              <a:rPr lang="ko-KR" altLang="ko-KR" sz="1100" dirty="0"/>
              <a:t> </a:t>
            </a:r>
            <a:r>
              <a:rPr lang="ko-KR" altLang="ko-KR" sz="1100" dirty="0" err="1"/>
              <a:t>phone</a:t>
            </a:r>
            <a:r>
              <a:rPr lang="ko-KR" altLang="ko-KR" sz="1100" dirty="0"/>
              <a:t> </a:t>
            </a:r>
            <a:r>
              <a:rPr lang="ko-KR" altLang="ko-KR" sz="1100" dirty="0" err="1"/>
              <a:t>books</a:t>
            </a:r>
            <a:r>
              <a:rPr lang="ko-KR" altLang="ko-KR" sz="1100" dirty="0"/>
              <a:t>.</a:t>
            </a:r>
          </a:p>
          <a:p>
            <a:r>
              <a:rPr lang="en-US" altLang="ko-KR" sz="1100" dirty="0"/>
              <a:t> </a:t>
            </a:r>
          </a:p>
          <a:p>
            <a:r>
              <a:rPr lang="ko-KR" altLang="ko-KR" sz="1100" i="1" dirty="0"/>
              <a:t>출처: &lt;</a:t>
            </a:r>
            <a:r>
              <a:rPr lang="ko-KR" altLang="ko-KR" sz="1100" i="1" dirty="0">
                <a:hlinkClick r:id="rId2"/>
              </a:rPr>
              <a:t>https://www.crowdspring.com/blog/apple-logo/</a:t>
            </a:r>
            <a:r>
              <a:rPr lang="ko-KR" altLang="ko-KR" sz="1100" i="1" dirty="0"/>
              <a:t>&gt; </a:t>
            </a:r>
            <a:endParaRPr lang="ko-KR" altLang="ko-KR" sz="1100" dirty="0"/>
          </a:p>
          <a:p>
            <a:endParaRPr lang="ko-KR" altLang="en-US" dirty="0"/>
          </a:p>
        </p:txBody>
      </p:sp>
    </p:spTree>
    <p:extLst>
      <p:ext uri="{BB962C8B-B14F-4D97-AF65-F5344CB8AC3E}">
        <p14:creationId xmlns:p14="http://schemas.microsoft.com/office/powerpoint/2010/main" val="1643972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EFC787A-3593-4156-9DB7-0F00874DB78E}"/>
              </a:ext>
            </a:extLst>
          </p:cNvPr>
          <p:cNvSpPr>
            <a:spLocks noGrp="1"/>
          </p:cNvSpPr>
          <p:nvPr>
            <p:ph type="title"/>
          </p:nvPr>
        </p:nvSpPr>
        <p:spPr/>
        <p:txBody>
          <a:bodyPr/>
          <a:lstStyle/>
          <a:p>
            <a:r>
              <a:rPr lang="en-US" altLang="ko-KR" b="1" dirty="0">
                <a:solidFill>
                  <a:srgbClr val="202122"/>
                </a:solidFill>
                <a:latin typeface="Arial" panose="020B0604020202020204" pitchFamily="34" charset="0"/>
              </a:rPr>
              <a:t>Alan Mathison Turing</a:t>
            </a:r>
            <a:r>
              <a:rPr lang="en-US" altLang="ko-KR" dirty="0">
                <a:solidFill>
                  <a:srgbClr val="202122"/>
                </a:solidFill>
                <a:latin typeface="Arial" panose="020B0604020202020204" pitchFamily="34" charset="0"/>
              </a:rPr>
              <a:t> </a:t>
            </a:r>
            <a:endParaRPr lang="ko-KR" altLang="en-US" dirty="0"/>
          </a:p>
        </p:txBody>
      </p:sp>
      <p:sp>
        <p:nvSpPr>
          <p:cNvPr id="4" name="내용 개체 틀 3">
            <a:extLst>
              <a:ext uri="{FF2B5EF4-FFF2-40B4-BE49-F238E27FC236}">
                <a16:creationId xmlns:a16="http://schemas.microsoft.com/office/drawing/2014/main" id="{8FF44626-CCAC-419C-8377-FEC8B86B79F6}"/>
              </a:ext>
            </a:extLst>
          </p:cNvPr>
          <p:cNvSpPr>
            <a:spLocks noGrp="1"/>
          </p:cNvSpPr>
          <p:nvPr>
            <p:ph idx="1"/>
          </p:nvPr>
        </p:nvSpPr>
        <p:spPr>
          <a:xfrm>
            <a:off x="586530" y="2263950"/>
            <a:ext cx="10515600" cy="3576364"/>
          </a:xfrm>
          <a:prstGeom prst="rect">
            <a:avLst/>
          </a:prstGeom>
        </p:spPr>
        <p:txBody>
          <a:bodyPr>
            <a:spAutoFit/>
          </a:bodyPr>
          <a:lstStyle/>
          <a:p>
            <a:r>
              <a:rPr lang="en-US" altLang="ko-KR" dirty="0">
                <a:solidFill>
                  <a:srgbClr val="202122"/>
                </a:solidFill>
                <a:latin typeface="Arial" panose="020B0604020202020204" pitchFamily="34" charset="0"/>
              </a:rPr>
              <a:t>1912 –1954</a:t>
            </a:r>
          </a:p>
          <a:p>
            <a:r>
              <a:rPr lang="en-US" altLang="ko-KR" dirty="0">
                <a:solidFill>
                  <a:srgbClr val="202122"/>
                </a:solidFill>
                <a:latin typeface="Arial" panose="020B0604020202020204" pitchFamily="34" charset="0"/>
              </a:rPr>
              <a:t>British mathematician, </a:t>
            </a:r>
          </a:p>
          <a:p>
            <a:r>
              <a:rPr lang="en-US" altLang="ko-KR" dirty="0">
                <a:solidFill>
                  <a:srgbClr val="3366CC"/>
                </a:solidFill>
                <a:latin typeface="Arial" panose="020B0604020202020204" pitchFamily="34" charset="0"/>
                <a:hlinkClick r:id="rId2" tooltip="Computer scientist"/>
              </a:rPr>
              <a:t>computer scientist</a:t>
            </a:r>
            <a:r>
              <a:rPr lang="en-US" altLang="ko-KR" dirty="0">
                <a:solidFill>
                  <a:srgbClr val="202122"/>
                </a:solidFill>
                <a:latin typeface="Arial" panose="020B0604020202020204" pitchFamily="34" charset="0"/>
              </a:rPr>
              <a:t>, </a:t>
            </a:r>
          </a:p>
          <a:p>
            <a:r>
              <a:rPr lang="en-US" altLang="ko-KR" dirty="0">
                <a:solidFill>
                  <a:srgbClr val="3366CC"/>
                </a:solidFill>
                <a:latin typeface="Arial" panose="020B0604020202020204" pitchFamily="34" charset="0"/>
                <a:hlinkClick r:id="rId3" tooltip="Logic"/>
              </a:rPr>
              <a:t>logician</a:t>
            </a:r>
            <a:r>
              <a:rPr lang="en-US" altLang="ko-KR" dirty="0">
                <a:solidFill>
                  <a:srgbClr val="202122"/>
                </a:solidFill>
                <a:latin typeface="Arial" panose="020B0604020202020204" pitchFamily="34" charset="0"/>
              </a:rPr>
              <a:t>, </a:t>
            </a:r>
          </a:p>
          <a:p>
            <a:r>
              <a:rPr lang="en-US" altLang="ko-KR" dirty="0">
                <a:solidFill>
                  <a:srgbClr val="3366CC"/>
                </a:solidFill>
                <a:latin typeface="Arial" panose="020B0604020202020204" pitchFamily="34" charset="0"/>
                <a:hlinkClick r:id="rId4" tooltip="Cryptanalysis"/>
              </a:rPr>
              <a:t>cryptanalyst</a:t>
            </a:r>
            <a:r>
              <a:rPr lang="en-US" altLang="ko-KR" dirty="0">
                <a:solidFill>
                  <a:srgbClr val="202122"/>
                </a:solidFill>
                <a:latin typeface="Arial" panose="020B0604020202020204" pitchFamily="34" charset="0"/>
              </a:rPr>
              <a:t>, </a:t>
            </a:r>
          </a:p>
          <a:p>
            <a:r>
              <a:rPr lang="en-US" altLang="ko-KR" dirty="0">
                <a:solidFill>
                  <a:srgbClr val="202122"/>
                </a:solidFill>
                <a:latin typeface="Arial" panose="020B0604020202020204" pitchFamily="34" charset="0"/>
              </a:rPr>
              <a:t>philosopher,</a:t>
            </a:r>
          </a:p>
          <a:p>
            <a:r>
              <a:rPr lang="en-US" altLang="ko-KR" dirty="0">
                <a:solidFill>
                  <a:srgbClr val="3366CC"/>
                </a:solidFill>
                <a:latin typeface="Arial" panose="020B0604020202020204" pitchFamily="34" charset="0"/>
                <a:hlinkClick r:id="rId5" tooltip="Mathematical and theoretical biology"/>
              </a:rPr>
              <a:t>theoretical biologist</a:t>
            </a:r>
            <a:r>
              <a:rPr lang="en-US" altLang="ko-KR" dirty="0">
                <a:solidFill>
                  <a:srgbClr val="202122"/>
                </a:solidFill>
                <a:latin typeface="Arial" panose="020B0604020202020204" pitchFamily="34" charset="0"/>
              </a:rPr>
              <a:t>.</a:t>
            </a:r>
            <a:endParaRPr lang="ko-KR" altLang="en-US" dirty="0"/>
          </a:p>
        </p:txBody>
      </p:sp>
      <p:pic>
        <p:nvPicPr>
          <p:cNvPr id="1026" name="Picture 2">
            <a:extLst>
              <a:ext uri="{FF2B5EF4-FFF2-40B4-BE49-F238E27FC236}">
                <a16:creationId xmlns:a16="http://schemas.microsoft.com/office/drawing/2014/main" id="{7C58A93B-69FD-47C6-9889-432B5E395B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8300" y="1906489"/>
            <a:ext cx="5905500"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198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pple rainbow logo in the year 1984">
            <a:extLst>
              <a:ext uri="{FF2B5EF4-FFF2-40B4-BE49-F238E27FC236}">
                <a16:creationId xmlns:a16="http://schemas.microsoft.com/office/drawing/2014/main" id="{1AB80DFB-B4B6-4589-BC9D-780F2F6689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1737" y="1145511"/>
            <a:ext cx="4111336" cy="4566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05885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5CCD740-B5A0-4A5D-AD5C-8467604E0F18}"/>
              </a:ext>
            </a:extLst>
          </p:cNvPr>
          <p:cNvSpPr>
            <a:spLocks noGrp="1"/>
          </p:cNvSpPr>
          <p:nvPr>
            <p:ph type="title"/>
          </p:nvPr>
        </p:nvSpPr>
        <p:spPr/>
        <p:txBody>
          <a:bodyPr>
            <a:normAutofit/>
          </a:bodyPr>
          <a:lstStyle/>
          <a:p>
            <a:r>
              <a:rPr lang="ko-KR" altLang="ko-KR" sz="2800" b="1" dirty="0" err="1">
                <a:hlinkClick r:id="rId2"/>
              </a:rPr>
              <a:t>Computing</a:t>
            </a:r>
            <a:r>
              <a:rPr lang="ko-KR" altLang="ko-KR" sz="2800" b="1" dirty="0">
                <a:hlinkClick r:id="rId2"/>
              </a:rPr>
              <a:t> </a:t>
            </a:r>
            <a:r>
              <a:rPr lang="ko-KR" altLang="ko-KR" sz="2800" b="1" dirty="0" err="1">
                <a:hlinkClick r:id="rId2"/>
              </a:rPr>
              <a:t>machinery</a:t>
            </a:r>
            <a:r>
              <a:rPr lang="ko-KR" altLang="ko-KR" sz="2800" b="1" dirty="0">
                <a:hlinkClick r:id="rId2"/>
              </a:rPr>
              <a:t> and </a:t>
            </a:r>
            <a:r>
              <a:rPr lang="ko-KR" altLang="ko-KR" sz="2800" b="1" dirty="0" err="1">
                <a:hlinkClick r:id="rId2"/>
              </a:rPr>
              <a:t>intelligence</a:t>
            </a:r>
            <a:endParaRPr lang="ko-KR" altLang="en-US" sz="2800" dirty="0"/>
          </a:p>
        </p:txBody>
      </p:sp>
      <p:sp>
        <p:nvSpPr>
          <p:cNvPr id="3" name="내용 개체 틀 2">
            <a:extLst>
              <a:ext uri="{FF2B5EF4-FFF2-40B4-BE49-F238E27FC236}">
                <a16:creationId xmlns:a16="http://schemas.microsoft.com/office/drawing/2014/main" id="{003C8369-644D-44AA-B9C5-8828190362BB}"/>
              </a:ext>
            </a:extLst>
          </p:cNvPr>
          <p:cNvSpPr>
            <a:spLocks noGrp="1"/>
          </p:cNvSpPr>
          <p:nvPr>
            <p:ph idx="1"/>
          </p:nvPr>
        </p:nvSpPr>
        <p:spPr>
          <a:xfrm>
            <a:off x="813955" y="1378816"/>
            <a:ext cx="10515600" cy="4351338"/>
          </a:xfrm>
        </p:spPr>
        <p:txBody>
          <a:bodyPr/>
          <a:lstStyle/>
          <a:p>
            <a:r>
              <a:rPr lang="ko-KR" altLang="ko-KR" sz="1000" dirty="0" err="1">
                <a:hlinkClick r:id="rId3"/>
              </a:rPr>
              <a:t>Alan</a:t>
            </a:r>
            <a:r>
              <a:rPr lang="ko-KR" altLang="ko-KR" sz="1000" dirty="0">
                <a:hlinkClick r:id="rId3"/>
              </a:rPr>
              <a:t> </a:t>
            </a:r>
            <a:r>
              <a:rPr lang="ko-KR" altLang="ko-KR" sz="1000" dirty="0" err="1">
                <a:hlinkClick r:id="rId3"/>
              </a:rPr>
              <a:t>M</a:t>
            </a:r>
            <a:r>
              <a:rPr lang="ko-KR" altLang="ko-KR" sz="1000" dirty="0">
                <a:hlinkClick r:id="rId3"/>
              </a:rPr>
              <a:t>. </a:t>
            </a:r>
            <a:r>
              <a:rPr lang="ko-KR" altLang="ko-KR" sz="1000" dirty="0" err="1">
                <a:hlinkClick r:id="rId3"/>
              </a:rPr>
              <a:t>Turing</a:t>
            </a:r>
            <a:r>
              <a:rPr lang="ko-KR" altLang="ko-KR" sz="1000" i="1" dirty="0" err="1">
                <a:hlinkClick r:id="rId4"/>
              </a:rPr>
              <a:t>Mind</a:t>
            </a:r>
            <a:r>
              <a:rPr lang="x-none" altLang="ko-KR" sz="1000" dirty="0"/>
              <a:t> </a:t>
            </a:r>
            <a:r>
              <a:rPr lang="ko-KR" altLang="ko-KR" sz="1000" dirty="0"/>
              <a:t>59 (</a:t>
            </a:r>
            <a:r>
              <a:rPr lang="ko-KR" altLang="ko-KR" sz="1000" dirty="0" err="1"/>
              <a:t>October</a:t>
            </a:r>
            <a:r>
              <a:rPr lang="ko-KR" altLang="ko-KR" sz="1000" dirty="0"/>
              <a:t>):433-60 (</a:t>
            </a:r>
            <a:r>
              <a:rPr lang="x-none" altLang="ko-KR" sz="1000" dirty="0"/>
              <a:t>1950</a:t>
            </a:r>
            <a:r>
              <a:rPr lang="ko-KR" altLang="ko-KR" sz="1000" dirty="0"/>
              <a:t>)</a:t>
            </a:r>
            <a:r>
              <a:rPr lang="x-none" altLang="ko-KR" sz="1000" dirty="0"/>
              <a:t> </a:t>
            </a:r>
            <a:r>
              <a:rPr lang="ko-KR" altLang="ko-KR" sz="1000" b="1" dirty="0" err="1"/>
              <a:t>Abstract</a:t>
            </a:r>
            <a:endParaRPr lang="ko-KR" altLang="ko-KR" sz="1000" dirty="0"/>
          </a:p>
          <a:p>
            <a:pPr marL="0" indent="0">
              <a:buNone/>
            </a:pPr>
            <a:endParaRPr lang="en-US" altLang="ko-KR" sz="1000" dirty="0"/>
          </a:p>
          <a:p>
            <a:r>
              <a:rPr lang="ko-KR" altLang="ko-KR" b="1" dirty="0" err="1"/>
              <a:t>I</a:t>
            </a:r>
            <a:r>
              <a:rPr lang="ko-KR" altLang="ko-KR" b="1" dirty="0"/>
              <a:t> </a:t>
            </a:r>
            <a:r>
              <a:rPr lang="ko-KR" altLang="ko-KR" b="1" dirty="0" err="1"/>
              <a:t>propose</a:t>
            </a:r>
            <a:r>
              <a:rPr lang="ko-KR" altLang="ko-KR" b="1" dirty="0"/>
              <a:t> </a:t>
            </a:r>
            <a:r>
              <a:rPr lang="ko-KR" altLang="ko-KR" b="1" dirty="0" err="1"/>
              <a:t>to</a:t>
            </a:r>
            <a:r>
              <a:rPr lang="ko-KR" altLang="ko-KR" b="1" dirty="0"/>
              <a:t> </a:t>
            </a:r>
            <a:r>
              <a:rPr lang="ko-KR" altLang="ko-KR" b="1" dirty="0" err="1"/>
              <a:t>consider</a:t>
            </a:r>
            <a:r>
              <a:rPr lang="ko-KR" altLang="ko-KR" b="1" dirty="0"/>
              <a:t> </a:t>
            </a:r>
            <a:r>
              <a:rPr lang="ko-KR" altLang="ko-KR" b="1" dirty="0" err="1"/>
              <a:t>the</a:t>
            </a:r>
            <a:r>
              <a:rPr lang="ko-KR" altLang="ko-KR" b="1" dirty="0"/>
              <a:t> </a:t>
            </a:r>
            <a:r>
              <a:rPr lang="ko-KR" altLang="ko-KR" b="1" dirty="0" err="1"/>
              <a:t>question</a:t>
            </a:r>
            <a:r>
              <a:rPr lang="ko-KR" altLang="ko-KR" b="1" dirty="0"/>
              <a:t>,"</a:t>
            </a:r>
            <a:r>
              <a:rPr lang="ko-KR" altLang="ko-KR" b="1" dirty="0" err="1"/>
              <a:t>Can</a:t>
            </a:r>
            <a:r>
              <a:rPr lang="ko-KR" altLang="ko-KR" b="1" dirty="0"/>
              <a:t> </a:t>
            </a:r>
            <a:r>
              <a:rPr lang="ko-KR" altLang="ko-KR" b="1" dirty="0" err="1"/>
              <a:t>machines</a:t>
            </a:r>
            <a:r>
              <a:rPr lang="en-US" altLang="ko-KR" b="1" dirty="0"/>
              <a:t> </a:t>
            </a:r>
            <a:r>
              <a:rPr lang="ko-KR" altLang="ko-KR" b="1" dirty="0" err="1"/>
              <a:t>think</a:t>
            </a:r>
            <a:r>
              <a:rPr lang="ko-KR" altLang="ko-KR" b="1" dirty="0"/>
              <a:t>?"</a:t>
            </a:r>
            <a:endParaRPr lang="ko-KR" altLang="en-US" dirty="0"/>
          </a:p>
        </p:txBody>
      </p:sp>
      <p:pic>
        <p:nvPicPr>
          <p:cNvPr id="4098" name="Picture 2" descr="( October, 1950 &#10;MIND &#10;A QUARTERLY REVIEW &#10;PSYCHOLOGY AND PHILOSOPHY &#10;I—COMPUTING MACHINERY AND &#10;INTELLIGENCE &#10;I to think &#10;Chi. with of &#10;think • &#10;but &#10;e If the ming o ' ' &#10;• think are to by they &#10;it to &#10;to the i ' is ">
            <a:extLst>
              <a:ext uri="{FF2B5EF4-FFF2-40B4-BE49-F238E27FC236}">
                <a16:creationId xmlns:a16="http://schemas.microsoft.com/office/drawing/2014/main" id="{69312A32-5464-4D84-BAA7-018D5953A4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445" y="2928072"/>
            <a:ext cx="3106882" cy="3502104"/>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D9979FA3-9601-4E91-A962-A06AC805F643}"/>
              </a:ext>
            </a:extLst>
          </p:cNvPr>
          <p:cNvSpPr/>
          <p:nvPr/>
        </p:nvSpPr>
        <p:spPr>
          <a:xfrm>
            <a:off x="4360717" y="5068434"/>
            <a:ext cx="7034646" cy="1323439"/>
          </a:xfrm>
          <a:prstGeom prst="rect">
            <a:avLst/>
          </a:prstGeom>
        </p:spPr>
        <p:txBody>
          <a:bodyPr wrap="square">
            <a:spAutoFit/>
          </a:bodyPr>
          <a:lstStyle/>
          <a:p>
            <a:pPr marL="342900" fontAlgn="ctr">
              <a:buFont typeface="+mj-lt"/>
              <a:buAutoNum type="arabicPeriod"/>
            </a:pPr>
            <a:r>
              <a:rPr lang="ko-KR" altLang="ko-KR" sz="1000" b="1" dirty="0" err="1">
                <a:ea typeface="Söhne"/>
              </a:rPr>
              <a:t>Title</a:t>
            </a:r>
            <a:r>
              <a:rPr lang="ko-KR" altLang="ko-KR" sz="1000" b="1" dirty="0">
                <a:ea typeface="Söhne"/>
              </a:rPr>
              <a:t>: </a:t>
            </a:r>
            <a:r>
              <a:rPr lang="ko-KR" altLang="ko-KR" sz="1000" b="1" dirty="0" err="1">
                <a:ea typeface="Söhne"/>
              </a:rPr>
              <a:t>Mind</a:t>
            </a:r>
            <a:endParaRPr lang="ko-KR" altLang="ko-KR" sz="1000" b="1" dirty="0">
              <a:ea typeface="Malgun Gothic" panose="020B0503020000020004" pitchFamily="50" charset="-127"/>
            </a:endParaRPr>
          </a:p>
          <a:p>
            <a:pPr marL="342900" fontAlgn="ctr">
              <a:buFont typeface="+mj-lt"/>
              <a:buAutoNum type="arabicPeriod"/>
            </a:pPr>
            <a:r>
              <a:rPr lang="ko-KR" altLang="ko-KR" sz="1000" b="1" dirty="0" err="1">
                <a:ea typeface="Söhne"/>
              </a:rPr>
              <a:t>Publication</a:t>
            </a:r>
            <a:r>
              <a:rPr lang="ko-KR" altLang="ko-KR" sz="1000" b="1" dirty="0">
                <a:ea typeface="Söhne"/>
              </a:rPr>
              <a:t> </a:t>
            </a:r>
            <a:r>
              <a:rPr lang="ko-KR" altLang="ko-KR" sz="1000" b="1" dirty="0" err="1">
                <a:ea typeface="Söhne"/>
              </a:rPr>
              <a:t>Year</a:t>
            </a:r>
            <a:r>
              <a:rPr lang="ko-KR" altLang="ko-KR" sz="1000" b="1" dirty="0">
                <a:ea typeface="Söhne"/>
              </a:rPr>
              <a:t>: </a:t>
            </a:r>
            <a:r>
              <a:rPr lang="ko-KR" altLang="ko-KR" sz="1000" b="1" dirty="0" err="1">
                <a:ea typeface="Söhne"/>
              </a:rPr>
              <a:t>Established</a:t>
            </a:r>
            <a:r>
              <a:rPr lang="ko-KR" altLang="ko-KR" sz="1000" b="1" dirty="0">
                <a:ea typeface="Söhne"/>
              </a:rPr>
              <a:t> </a:t>
            </a:r>
            <a:r>
              <a:rPr lang="ko-KR" altLang="ko-KR" sz="1000" b="1" dirty="0" err="1">
                <a:ea typeface="Söhne"/>
              </a:rPr>
              <a:t>in</a:t>
            </a:r>
            <a:r>
              <a:rPr lang="ko-KR" altLang="ko-KR" sz="1000" b="1" dirty="0">
                <a:ea typeface="Söhne"/>
              </a:rPr>
              <a:t> 1876 (</a:t>
            </a:r>
            <a:r>
              <a:rPr lang="ko-KR" altLang="ko-KR" sz="1000" b="1" dirty="0" err="1">
                <a:ea typeface="Söhne"/>
              </a:rPr>
              <a:t>continuing</a:t>
            </a:r>
            <a:r>
              <a:rPr lang="ko-KR" altLang="ko-KR" sz="1000" b="1" dirty="0">
                <a:ea typeface="Söhne"/>
              </a:rPr>
              <a:t> </a:t>
            </a:r>
            <a:r>
              <a:rPr lang="ko-KR" altLang="ko-KR" sz="1000" b="1" dirty="0" err="1">
                <a:ea typeface="Söhne"/>
              </a:rPr>
              <a:t>to</a:t>
            </a:r>
            <a:r>
              <a:rPr lang="ko-KR" altLang="ko-KR" sz="1000" b="1" dirty="0">
                <a:ea typeface="Söhne"/>
              </a:rPr>
              <a:t> </a:t>
            </a:r>
            <a:r>
              <a:rPr lang="ko-KR" altLang="ko-KR" sz="1000" b="1" dirty="0" err="1">
                <a:ea typeface="Söhne"/>
              </a:rPr>
              <a:t>the</a:t>
            </a:r>
            <a:r>
              <a:rPr lang="ko-KR" altLang="ko-KR" sz="1000" b="1" dirty="0">
                <a:ea typeface="Söhne"/>
              </a:rPr>
              <a:t> </a:t>
            </a:r>
            <a:r>
              <a:rPr lang="ko-KR" altLang="ko-KR" sz="1000" b="1" dirty="0" err="1">
                <a:ea typeface="Söhne"/>
              </a:rPr>
              <a:t>present</a:t>
            </a:r>
            <a:r>
              <a:rPr lang="ko-KR" altLang="ko-KR" sz="1000" b="1" dirty="0">
                <a:ea typeface="Söhne"/>
              </a:rPr>
              <a:t>)</a:t>
            </a:r>
            <a:endParaRPr lang="ko-KR" altLang="ko-KR" sz="1000" b="1" dirty="0">
              <a:ea typeface="Malgun Gothic" panose="020B0503020000020004" pitchFamily="50" charset="-127"/>
            </a:endParaRPr>
          </a:p>
          <a:p>
            <a:pPr marL="342900" fontAlgn="ctr">
              <a:buFont typeface="+mj-lt"/>
              <a:buAutoNum type="arabicPeriod" startAt="3"/>
            </a:pPr>
            <a:r>
              <a:rPr lang="ko-KR" altLang="ko-KR" sz="1000" dirty="0">
                <a:ea typeface="Söhne"/>
              </a:rPr>
              <a:t>Publisher: </a:t>
            </a:r>
            <a:r>
              <a:rPr lang="ko-KR" altLang="ko-KR" sz="1000" dirty="0" err="1">
                <a:ea typeface="Söhne"/>
              </a:rPr>
              <a:t>Oxford</a:t>
            </a:r>
            <a:r>
              <a:rPr lang="ko-KR" altLang="ko-KR" sz="1000" dirty="0">
                <a:ea typeface="Söhne"/>
              </a:rPr>
              <a:t> </a:t>
            </a:r>
            <a:r>
              <a:rPr lang="ko-KR" altLang="ko-KR" sz="1000" dirty="0" err="1">
                <a:ea typeface="Söhne"/>
              </a:rPr>
              <a:t>University</a:t>
            </a:r>
            <a:r>
              <a:rPr lang="ko-KR" altLang="ko-KR" sz="1000" dirty="0">
                <a:ea typeface="Söhne"/>
              </a:rPr>
              <a:t> </a:t>
            </a:r>
            <a:r>
              <a:rPr lang="ko-KR" altLang="ko-KR" sz="1000" dirty="0" err="1">
                <a:ea typeface="Söhne"/>
              </a:rPr>
              <a:t>Press</a:t>
            </a:r>
            <a:endParaRPr lang="ko-KR" altLang="ko-KR" sz="1000" dirty="0">
              <a:ea typeface="Malgun Gothic" panose="020B0503020000020004" pitchFamily="50" charset="-127"/>
            </a:endParaRPr>
          </a:p>
          <a:p>
            <a:pPr marL="342900" fontAlgn="ctr">
              <a:buFont typeface="+mj-lt"/>
              <a:buAutoNum type="arabicPeriod"/>
            </a:pPr>
            <a:r>
              <a:rPr lang="ko-KR" altLang="ko-KR" sz="1000" dirty="0" err="1">
                <a:ea typeface="Söhne"/>
              </a:rPr>
              <a:t>Focus</a:t>
            </a:r>
            <a:r>
              <a:rPr lang="ko-KR" altLang="ko-KR" sz="1000" dirty="0">
                <a:ea typeface="Söhne"/>
              </a:rPr>
              <a:t>: </a:t>
            </a:r>
            <a:r>
              <a:rPr lang="ko-KR" altLang="ko-KR" sz="1000" dirty="0" err="1">
                <a:ea typeface="Söhne"/>
              </a:rPr>
              <a:t>Philosophy</a:t>
            </a:r>
            <a:r>
              <a:rPr lang="ko-KR" altLang="ko-KR" sz="1000" dirty="0">
                <a:ea typeface="Söhne"/>
              </a:rPr>
              <a:t> of </a:t>
            </a:r>
            <a:r>
              <a:rPr lang="ko-KR" altLang="ko-KR" sz="1000" dirty="0" err="1">
                <a:ea typeface="Söhne"/>
              </a:rPr>
              <a:t>mind</a:t>
            </a:r>
            <a:r>
              <a:rPr lang="ko-KR" altLang="ko-KR" sz="1000" dirty="0">
                <a:ea typeface="Söhne"/>
              </a:rPr>
              <a:t>, </a:t>
            </a:r>
            <a:r>
              <a:rPr lang="ko-KR" altLang="ko-KR" sz="1000" dirty="0" err="1">
                <a:ea typeface="Söhne"/>
              </a:rPr>
              <a:t>cognitive</a:t>
            </a:r>
            <a:r>
              <a:rPr lang="ko-KR" altLang="ko-KR" sz="1000" dirty="0">
                <a:ea typeface="Söhne"/>
              </a:rPr>
              <a:t> </a:t>
            </a:r>
            <a:r>
              <a:rPr lang="ko-KR" altLang="ko-KR" sz="1000" dirty="0" err="1">
                <a:ea typeface="Söhne"/>
              </a:rPr>
              <a:t>science</a:t>
            </a:r>
            <a:r>
              <a:rPr lang="ko-KR" altLang="ko-KR" sz="1000" dirty="0">
                <a:ea typeface="Söhne"/>
              </a:rPr>
              <a:t>, and </a:t>
            </a:r>
            <a:r>
              <a:rPr lang="ko-KR" altLang="ko-KR" sz="1000" dirty="0" err="1">
                <a:ea typeface="Söhne"/>
              </a:rPr>
              <a:t>related</a:t>
            </a:r>
            <a:r>
              <a:rPr lang="ko-KR" altLang="ko-KR" sz="1000" dirty="0">
                <a:ea typeface="Söhne"/>
              </a:rPr>
              <a:t> </a:t>
            </a:r>
            <a:r>
              <a:rPr lang="ko-KR" altLang="ko-KR" sz="1000" dirty="0" err="1">
                <a:ea typeface="Söhne"/>
              </a:rPr>
              <a:t>disciplines</a:t>
            </a:r>
            <a:endParaRPr lang="ko-KR" altLang="ko-KR" sz="1000" dirty="0">
              <a:ea typeface="Malgun Gothic" panose="020B0503020000020004" pitchFamily="50" charset="-127"/>
            </a:endParaRPr>
          </a:p>
          <a:p>
            <a:pPr marL="342900" fontAlgn="ctr">
              <a:buFont typeface="+mj-lt"/>
              <a:buAutoNum type="arabicPeriod"/>
            </a:pPr>
            <a:r>
              <a:rPr lang="ko-KR" altLang="ko-KR" sz="1000" dirty="0" err="1">
                <a:ea typeface="Söhne"/>
              </a:rPr>
              <a:t>Scope</a:t>
            </a:r>
            <a:r>
              <a:rPr lang="ko-KR" altLang="ko-KR" sz="1000" dirty="0">
                <a:ea typeface="Söhne"/>
              </a:rPr>
              <a:t>: </a:t>
            </a:r>
            <a:r>
              <a:rPr lang="ko-KR" altLang="ko-KR" sz="1000" dirty="0" err="1">
                <a:ea typeface="Söhne"/>
              </a:rPr>
              <a:t>Mind</a:t>
            </a:r>
            <a:r>
              <a:rPr lang="ko-KR" altLang="ko-KR" sz="1000" dirty="0">
                <a:ea typeface="Söhne"/>
              </a:rPr>
              <a:t> </a:t>
            </a:r>
            <a:r>
              <a:rPr lang="ko-KR" altLang="ko-KR" sz="1000" dirty="0" err="1">
                <a:ea typeface="Söhne"/>
              </a:rPr>
              <a:t>publishes</a:t>
            </a:r>
            <a:r>
              <a:rPr lang="ko-KR" altLang="ko-KR" sz="1000" dirty="0">
                <a:ea typeface="Söhne"/>
              </a:rPr>
              <a:t> </a:t>
            </a:r>
            <a:r>
              <a:rPr lang="ko-KR" altLang="ko-KR" sz="1000" dirty="0" err="1">
                <a:ea typeface="Söhne"/>
              </a:rPr>
              <a:t>articles</a:t>
            </a:r>
            <a:r>
              <a:rPr lang="ko-KR" altLang="ko-KR" sz="1000" dirty="0">
                <a:ea typeface="Söhne"/>
              </a:rPr>
              <a:t> and </a:t>
            </a:r>
            <a:r>
              <a:rPr lang="ko-KR" altLang="ko-KR" sz="1000" dirty="0" err="1">
                <a:ea typeface="Söhne"/>
              </a:rPr>
              <a:t>discussions</a:t>
            </a:r>
            <a:r>
              <a:rPr lang="ko-KR" altLang="ko-KR" sz="1000" dirty="0">
                <a:ea typeface="Söhne"/>
              </a:rPr>
              <a:t> </a:t>
            </a:r>
            <a:r>
              <a:rPr lang="ko-KR" altLang="ko-KR" sz="1000" dirty="0" err="1">
                <a:ea typeface="Söhne"/>
              </a:rPr>
              <a:t>on</a:t>
            </a:r>
            <a:r>
              <a:rPr lang="ko-KR" altLang="ko-KR" sz="1000" dirty="0">
                <a:ea typeface="Söhne"/>
              </a:rPr>
              <a:t> </a:t>
            </a:r>
            <a:r>
              <a:rPr lang="ko-KR" altLang="ko-KR" sz="1000" dirty="0" err="1">
                <a:ea typeface="Söhne"/>
              </a:rPr>
              <a:t>various</a:t>
            </a:r>
            <a:r>
              <a:rPr lang="ko-KR" altLang="ko-KR" sz="1000" dirty="0">
                <a:ea typeface="Söhne"/>
              </a:rPr>
              <a:t> </a:t>
            </a:r>
            <a:r>
              <a:rPr lang="ko-KR" altLang="ko-KR" sz="1000" dirty="0" err="1">
                <a:ea typeface="Söhne"/>
              </a:rPr>
              <a:t>topics</a:t>
            </a:r>
            <a:r>
              <a:rPr lang="ko-KR" altLang="ko-KR" sz="1000" dirty="0">
                <a:ea typeface="Söhne"/>
              </a:rPr>
              <a:t> </a:t>
            </a:r>
            <a:r>
              <a:rPr lang="ko-KR" altLang="ko-KR" sz="1000" dirty="0" err="1">
                <a:ea typeface="Söhne"/>
              </a:rPr>
              <a:t>within</a:t>
            </a:r>
            <a:r>
              <a:rPr lang="ko-KR" altLang="ko-KR" sz="1000" dirty="0">
                <a:ea typeface="Söhne"/>
              </a:rPr>
              <a:t> </a:t>
            </a:r>
            <a:r>
              <a:rPr lang="ko-KR" altLang="ko-KR" sz="1000" dirty="0" err="1">
                <a:ea typeface="Söhne"/>
              </a:rPr>
              <a:t>philosophy</a:t>
            </a:r>
            <a:r>
              <a:rPr lang="ko-KR" altLang="ko-KR" sz="1000" dirty="0">
                <a:ea typeface="Söhne"/>
              </a:rPr>
              <a:t> of </a:t>
            </a:r>
            <a:r>
              <a:rPr lang="ko-KR" altLang="ko-KR" sz="1000" dirty="0" err="1">
                <a:ea typeface="Söhne"/>
              </a:rPr>
              <a:t>mind</a:t>
            </a:r>
            <a:r>
              <a:rPr lang="ko-KR" altLang="ko-KR" sz="1000" dirty="0">
                <a:ea typeface="Söhne"/>
              </a:rPr>
              <a:t>, </a:t>
            </a:r>
            <a:r>
              <a:rPr lang="ko-KR" altLang="ko-KR" sz="1000" dirty="0" err="1">
                <a:ea typeface="Söhne"/>
              </a:rPr>
              <a:t>including</a:t>
            </a:r>
            <a:r>
              <a:rPr lang="ko-KR" altLang="ko-KR" sz="1000" dirty="0">
                <a:ea typeface="Söhne"/>
              </a:rPr>
              <a:t> </a:t>
            </a:r>
            <a:r>
              <a:rPr lang="ko-KR" altLang="ko-KR" sz="1000" dirty="0" err="1">
                <a:ea typeface="Söhne"/>
              </a:rPr>
              <a:t>consciousness</a:t>
            </a:r>
            <a:r>
              <a:rPr lang="ko-KR" altLang="ko-KR" sz="1000" dirty="0">
                <a:ea typeface="Söhne"/>
              </a:rPr>
              <a:t>, </a:t>
            </a:r>
            <a:r>
              <a:rPr lang="ko-KR" altLang="ko-KR" sz="1000" dirty="0" err="1">
                <a:ea typeface="Söhne"/>
              </a:rPr>
              <a:t>perception</a:t>
            </a:r>
            <a:r>
              <a:rPr lang="ko-KR" altLang="ko-KR" sz="1000" dirty="0">
                <a:ea typeface="Söhne"/>
              </a:rPr>
              <a:t>, </a:t>
            </a:r>
            <a:r>
              <a:rPr lang="ko-KR" altLang="ko-KR" sz="1000" dirty="0" err="1">
                <a:ea typeface="Söhne"/>
              </a:rPr>
              <a:t>cognition</a:t>
            </a:r>
            <a:r>
              <a:rPr lang="ko-KR" altLang="ko-KR" sz="1000" dirty="0">
                <a:ea typeface="Söhne"/>
              </a:rPr>
              <a:t>, </a:t>
            </a:r>
            <a:r>
              <a:rPr lang="ko-KR" altLang="ko-KR" sz="1000" dirty="0" err="1">
                <a:ea typeface="Söhne"/>
              </a:rPr>
              <a:t>philosophy</a:t>
            </a:r>
            <a:r>
              <a:rPr lang="ko-KR" altLang="ko-KR" sz="1000" dirty="0">
                <a:ea typeface="Söhne"/>
              </a:rPr>
              <a:t> of </a:t>
            </a:r>
            <a:r>
              <a:rPr lang="ko-KR" altLang="ko-KR" sz="1000" dirty="0" err="1">
                <a:ea typeface="Söhne"/>
              </a:rPr>
              <a:t>language</a:t>
            </a:r>
            <a:r>
              <a:rPr lang="ko-KR" altLang="ko-KR" sz="1000" dirty="0">
                <a:ea typeface="Söhne"/>
              </a:rPr>
              <a:t>, </a:t>
            </a:r>
            <a:r>
              <a:rPr lang="ko-KR" altLang="ko-KR" sz="1000" dirty="0" err="1">
                <a:ea typeface="Söhne"/>
              </a:rPr>
              <a:t>philosophy</a:t>
            </a:r>
            <a:r>
              <a:rPr lang="ko-KR" altLang="ko-KR" sz="1000" dirty="0">
                <a:ea typeface="Söhne"/>
              </a:rPr>
              <a:t> of </a:t>
            </a:r>
            <a:r>
              <a:rPr lang="ko-KR" altLang="ko-KR" sz="1000" dirty="0" err="1">
                <a:ea typeface="Söhne"/>
              </a:rPr>
              <a:t>psychology</a:t>
            </a:r>
            <a:r>
              <a:rPr lang="ko-KR" altLang="ko-KR" sz="1000" dirty="0">
                <a:ea typeface="Söhne"/>
              </a:rPr>
              <a:t>, and </a:t>
            </a:r>
            <a:r>
              <a:rPr lang="ko-KR" altLang="ko-KR" sz="1000" dirty="0" err="1">
                <a:ea typeface="Söhne"/>
              </a:rPr>
              <a:t>philosophy</a:t>
            </a:r>
            <a:r>
              <a:rPr lang="ko-KR" altLang="ko-KR" sz="1000" dirty="0">
                <a:ea typeface="Söhne"/>
              </a:rPr>
              <a:t> of </a:t>
            </a:r>
            <a:r>
              <a:rPr lang="ko-KR" altLang="ko-KR" sz="1000" dirty="0" err="1">
                <a:ea typeface="Söhne"/>
              </a:rPr>
              <a:t>artificial</a:t>
            </a:r>
            <a:r>
              <a:rPr lang="ko-KR" altLang="ko-KR" sz="1000" dirty="0">
                <a:ea typeface="Söhne"/>
              </a:rPr>
              <a:t> </a:t>
            </a:r>
            <a:r>
              <a:rPr lang="ko-KR" altLang="ko-KR" sz="1000" dirty="0" err="1">
                <a:ea typeface="Söhne"/>
              </a:rPr>
              <a:t>intelligence</a:t>
            </a:r>
            <a:r>
              <a:rPr lang="ko-KR" altLang="ko-KR" sz="1000" dirty="0">
                <a:ea typeface="Söhne"/>
              </a:rPr>
              <a:t>.</a:t>
            </a:r>
            <a:endParaRPr lang="ko-KR" altLang="ko-KR" sz="1000" dirty="0">
              <a:ea typeface="Malgun Gothic" panose="020B0503020000020004" pitchFamily="50" charset="-127"/>
            </a:endParaRPr>
          </a:p>
          <a:p>
            <a:r>
              <a:rPr lang="ko-KR" altLang="ko-KR" sz="1000" i="1" dirty="0">
                <a:ea typeface="Malgun Gothic" panose="020B0503020000020004" pitchFamily="50" charset="-127"/>
              </a:rPr>
              <a:t>출처</a:t>
            </a:r>
            <a:r>
              <a:rPr lang="ko-KR" altLang="ko-KR" sz="1000" i="1" dirty="0">
                <a:ea typeface="Calibri" panose="020F0502020204030204" pitchFamily="34" charset="0"/>
              </a:rPr>
              <a:t>: &lt;</a:t>
            </a:r>
            <a:r>
              <a:rPr lang="ko-KR" altLang="ko-KR" sz="1000" i="1" dirty="0">
                <a:ea typeface="Calibri" panose="020F0502020204030204" pitchFamily="34" charset="0"/>
                <a:hlinkClick r:id="rId6">
                  <a:extLst>
                    <a:ext uri="{A12FA001-AC4F-418D-AE19-62706E023703}">
                      <ahyp:hlinkClr xmlns:ahyp="http://schemas.microsoft.com/office/drawing/2018/hyperlinkcolor" val="tx"/>
                    </a:ext>
                  </a:extLst>
                </a:hlinkClick>
              </a:rPr>
              <a:t>https://philpapers.org/rec/TURCMA</a:t>
            </a:r>
            <a:r>
              <a:rPr lang="ko-KR" altLang="ko-KR" sz="1000" i="1" dirty="0">
                <a:ea typeface="Calibri" panose="020F0502020204030204" pitchFamily="34" charset="0"/>
              </a:rPr>
              <a:t>&gt; </a:t>
            </a:r>
            <a:endParaRPr lang="ko-KR" altLang="ko-KR" sz="1000" dirty="0">
              <a:effectLst/>
              <a:ea typeface="Calibri" panose="020F0502020204030204" pitchFamily="34" charset="0"/>
            </a:endParaRPr>
          </a:p>
        </p:txBody>
      </p:sp>
    </p:spTree>
    <p:extLst>
      <p:ext uri="{BB962C8B-B14F-4D97-AF65-F5344CB8AC3E}">
        <p14:creationId xmlns:p14="http://schemas.microsoft.com/office/powerpoint/2010/main" val="4182699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3_11zon.webp">
            <a:extLst>
              <a:ext uri="{FF2B5EF4-FFF2-40B4-BE49-F238E27FC236}">
                <a16:creationId xmlns:a16="http://schemas.microsoft.com/office/drawing/2014/main" id="{C5A2AA32-3ED5-42BC-876D-CEAAA052E04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38250" y="251460"/>
            <a:ext cx="9715500" cy="6606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1926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8DE1D82-316E-405A-BBBA-30CCA1E1677C}"/>
              </a:ext>
            </a:extLst>
          </p:cNvPr>
          <p:cNvSpPr>
            <a:spLocks noGrp="1"/>
          </p:cNvSpPr>
          <p:nvPr>
            <p:ph type="title"/>
          </p:nvPr>
        </p:nvSpPr>
        <p:spPr/>
        <p:txBody>
          <a:bodyPr/>
          <a:lstStyle/>
          <a:p>
            <a:r>
              <a:rPr lang="en-US" altLang="ko-KR" dirty="0"/>
              <a:t>AI history by chat GPT</a:t>
            </a:r>
            <a:endParaRPr lang="ko-KR" altLang="en-US" dirty="0"/>
          </a:p>
        </p:txBody>
      </p:sp>
      <p:sp>
        <p:nvSpPr>
          <p:cNvPr id="3" name="내용 개체 틀 2">
            <a:extLst>
              <a:ext uri="{FF2B5EF4-FFF2-40B4-BE49-F238E27FC236}">
                <a16:creationId xmlns:a16="http://schemas.microsoft.com/office/drawing/2014/main" id="{9BD1C2FC-5042-411C-8C5B-F417AC5208E1}"/>
              </a:ext>
            </a:extLst>
          </p:cNvPr>
          <p:cNvSpPr>
            <a:spLocks noGrp="1"/>
          </p:cNvSpPr>
          <p:nvPr>
            <p:ph idx="1"/>
          </p:nvPr>
        </p:nvSpPr>
        <p:spPr/>
        <p:txBody>
          <a:bodyPr>
            <a:normAutofit fontScale="25000" lnSpcReduction="20000"/>
          </a:bodyPr>
          <a:lstStyle/>
          <a:p>
            <a:endParaRPr lang="ko-KR" altLang="ko-KR" dirty="0"/>
          </a:p>
          <a:p>
            <a:pPr lvl="1" fontAlgn="ctr"/>
            <a:r>
              <a:rPr lang="ko-KR" altLang="ko-KR" sz="8600" dirty="0" err="1"/>
              <a:t>Dartmouth</a:t>
            </a:r>
            <a:r>
              <a:rPr lang="ko-KR" altLang="ko-KR" sz="8600" dirty="0"/>
              <a:t> </a:t>
            </a:r>
            <a:r>
              <a:rPr lang="ko-KR" altLang="ko-KR" sz="8600" dirty="0" err="1"/>
              <a:t>Conference</a:t>
            </a:r>
            <a:r>
              <a:rPr lang="ko-KR" altLang="ko-KR" sz="8600" dirty="0"/>
              <a:t> (1956</a:t>
            </a:r>
            <a:r>
              <a:rPr lang="en-US" altLang="ko-KR" sz="8600" dirty="0"/>
              <a:t>)</a:t>
            </a:r>
            <a:r>
              <a:rPr lang="ko-KR" altLang="ko-KR" dirty="0"/>
              <a:t>: The </a:t>
            </a:r>
            <a:r>
              <a:rPr lang="ko-KR" altLang="ko-KR" sz="7200" dirty="0" err="1"/>
              <a:t>term</a:t>
            </a:r>
            <a:r>
              <a:rPr lang="ko-KR" altLang="ko-KR" sz="7200" dirty="0"/>
              <a:t> "</a:t>
            </a:r>
            <a:r>
              <a:rPr lang="ko-KR" altLang="ko-KR" sz="7200" dirty="0" err="1"/>
              <a:t>artificial</a:t>
            </a:r>
            <a:r>
              <a:rPr lang="ko-KR" altLang="ko-KR" sz="7200" dirty="0"/>
              <a:t> </a:t>
            </a:r>
            <a:r>
              <a:rPr lang="ko-KR" altLang="ko-KR" sz="7200" dirty="0" err="1"/>
              <a:t>intelligence</a:t>
            </a:r>
            <a:r>
              <a:rPr lang="ko-KR" altLang="ko-KR" sz="7200" dirty="0"/>
              <a:t>" </a:t>
            </a:r>
            <a:r>
              <a:rPr lang="ko-KR" altLang="ko-KR" sz="7200" dirty="0" err="1"/>
              <a:t>was</a:t>
            </a:r>
            <a:r>
              <a:rPr lang="ko-KR" altLang="ko-KR" sz="7200" dirty="0"/>
              <a:t> </a:t>
            </a:r>
            <a:r>
              <a:rPr lang="ko-KR" altLang="ko-KR" sz="7200" dirty="0" err="1"/>
              <a:t>coined</a:t>
            </a:r>
            <a:r>
              <a:rPr lang="ko-KR" altLang="ko-KR" dirty="0"/>
              <a:t>, and </a:t>
            </a:r>
            <a:r>
              <a:rPr lang="ko-KR" altLang="ko-KR" dirty="0" err="1"/>
              <a:t>the</a:t>
            </a:r>
            <a:r>
              <a:rPr lang="ko-KR" altLang="ko-KR" dirty="0"/>
              <a:t> </a:t>
            </a:r>
            <a:r>
              <a:rPr lang="ko-KR" altLang="ko-KR" dirty="0" err="1"/>
              <a:t>field</a:t>
            </a:r>
            <a:r>
              <a:rPr lang="ko-KR" altLang="ko-KR" dirty="0"/>
              <a:t> of AI </a:t>
            </a:r>
            <a:r>
              <a:rPr lang="ko-KR" altLang="ko-KR" dirty="0" err="1"/>
              <a:t>was</a:t>
            </a:r>
            <a:r>
              <a:rPr lang="ko-KR" altLang="ko-KR" dirty="0"/>
              <a:t> </a:t>
            </a:r>
            <a:r>
              <a:rPr lang="ko-KR" altLang="ko-KR" dirty="0" err="1"/>
              <a:t>officially</a:t>
            </a:r>
            <a:r>
              <a:rPr lang="ko-KR" altLang="ko-KR" dirty="0"/>
              <a:t> </a:t>
            </a:r>
            <a:r>
              <a:rPr lang="ko-KR" altLang="ko-KR" dirty="0" err="1"/>
              <a:t>established</a:t>
            </a:r>
            <a:r>
              <a:rPr lang="ko-KR" altLang="ko-KR" dirty="0"/>
              <a:t> </a:t>
            </a:r>
            <a:r>
              <a:rPr lang="ko-KR" altLang="ko-KR" dirty="0" err="1"/>
              <a:t>during</a:t>
            </a:r>
            <a:r>
              <a:rPr lang="ko-KR" altLang="ko-KR" dirty="0"/>
              <a:t> </a:t>
            </a:r>
            <a:r>
              <a:rPr lang="ko-KR" altLang="ko-KR" dirty="0" err="1"/>
              <a:t>this</a:t>
            </a:r>
            <a:r>
              <a:rPr lang="ko-KR" altLang="ko-KR" dirty="0"/>
              <a:t> </a:t>
            </a:r>
            <a:r>
              <a:rPr lang="ko-KR" altLang="ko-KR" dirty="0" err="1"/>
              <a:t>conference</a:t>
            </a:r>
            <a:r>
              <a:rPr lang="ko-KR" altLang="ko-KR" dirty="0"/>
              <a:t>.</a:t>
            </a:r>
          </a:p>
          <a:p>
            <a:r>
              <a:rPr lang="en-US" altLang="ko-KR" dirty="0"/>
              <a:t> </a:t>
            </a:r>
          </a:p>
          <a:p>
            <a:pPr lvl="1" fontAlgn="ctr"/>
            <a:r>
              <a:rPr lang="ko-KR" altLang="ko-KR" dirty="0"/>
              <a:t>General </a:t>
            </a:r>
            <a:r>
              <a:rPr lang="ko-KR" altLang="ko-KR" dirty="0" err="1"/>
              <a:t>Problem</a:t>
            </a:r>
            <a:r>
              <a:rPr lang="ko-KR" altLang="ko-KR" dirty="0"/>
              <a:t> </a:t>
            </a:r>
            <a:r>
              <a:rPr lang="ko-KR" altLang="ko-KR" dirty="0" err="1"/>
              <a:t>Solver</a:t>
            </a:r>
            <a:r>
              <a:rPr lang="ko-KR" altLang="ko-KR" dirty="0"/>
              <a:t> (GPS) (1957): </a:t>
            </a:r>
            <a:r>
              <a:rPr lang="ko-KR" altLang="ko-KR" dirty="0" err="1"/>
              <a:t>Also</a:t>
            </a:r>
            <a:r>
              <a:rPr lang="ko-KR" altLang="ko-KR" dirty="0"/>
              <a:t> </a:t>
            </a:r>
            <a:r>
              <a:rPr lang="ko-KR" altLang="ko-KR" dirty="0" err="1"/>
              <a:t>created</a:t>
            </a:r>
            <a:r>
              <a:rPr lang="ko-KR" altLang="ko-KR" dirty="0"/>
              <a:t> </a:t>
            </a:r>
            <a:r>
              <a:rPr lang="ko-KR" altLang="ko-KR" dirty="0" err="1"/>
              <a:t>by</a:t>
            </a:r>
            <a:r>
              <a:rPr lang="ko-KR" altLang="ko-KR" dirty="0"/>
              <a:t> Newell and </a:t>
            </a:r>
            <a:r>
              <a:rPr lang="ko-KR" altLang="ko-KR" dirty="0" err="1"/>
              <a:t>Simon</a:t>
            </a:r>
            <a:r>
              <a:rPr lang="ko-KR" altLang="ko-KR" dirty="0"/>
              <a:t>, GPS </a:t>
            </a:r>
            <a:r>
              <a:rPr lang="ko-KR" altLang="ko-KR" dirty="0" err="1"/>
              <a:t>was</a:t>
            </a:r>
            <a:r>
              <a:rPr lang="ko-KR" altLang="ko-KR" dirty="0"/>
              <a:t> </a:t>
            </a:r>
            <a:r>
              <a:rPr lang="ko-KR" altLang="ko-KR" dirty="0" err="1"/>
              <a:t>a</a:t>
            </a:r>
            <a:r>
              <a:rPr lang="ko-KR" altLang="ko-KR" dirty="0"/>
              <a:t> </a:t>
            </a:r>
            <a:r>
              <a:rPr lang="ko-KR" altLang="ko-KR" dirty="0" err="1"/>
              <a:t>more</a:t>
            </a:r>
            <a:r>
              <a:rPr lang="ko-KR" altLang="ko-KR" dirty="0"/>
              <a:t> </a:t>
            </a:r>
            <a:r>
              <a:rPr lang="ko-KR" altLang="ko-KR" dirty="0" err="1"/>
              <a:t>advanced</a:t>
            </a:r>
            <a:r>
              <a:rPr lang="ko-KR" altLang="ko-KR" dirty="0"/>
              <a:t> </a:t>
            </a:r>
            <a:r>
              <a:rPr lang="ko-KR" altLang="ko-KR" dirty="0" err="1"/>
              <a:t>problem-solving</a:t>
            </a:r>
            <a:r>
              <a:rPr lang="ko-KR" altLang="ko-KR" dirty="0"/>
              <a:t> </a:t>
            </a:r>
            <a:r>
              <a:rPr lang="ko-KR" altLang="ko-KR" dirty="0" err="1"/>
              <a:t>program</a:t>
            </a:r>
            <a:r>
              <a:rPr lang="ko-KR" altLang="ko-KR" dirty="0"/>
              <a:t> </a:t>
            </a:r>
            <a:r>
              <a:rPr lang="ko-KR" altLang="ko-KR" dirty="0" err="1"/>
              <a:t>that</a:t>
            </a:r>
            <a:r>
              <a:rPr lang="ko-KR" altLang="ko-KR" dirty="0"/>
              <a:t> </a:t>
            </a:r>
            <a:r>
              <a:rPr lang="ko-KR" altLang="ko-KR" dirty="0" err="1"/>
              <a:t>could</a:t>
            </a:r>
            <a:r>
              <a:rPr lang="ko-KR" altLang="ko-KR" dirty="0"/>
              <a:t> </a:t>
            </a:r>
            <a:r>
              <a:rPr lang="ko-KR" altLang="ko-KR" dirty="0" err="1"/>
              <a:t>solve</a:t>
            </a:r>
            <a:r>
              <a:rPr lang="ko-KR" altLang="ko-KR" dirty="0"/>
              <a:t> </a:t>
            </a:r>
            <a:r>
              <a:rPr lang="ko-KR" altLang="ko-KR" dirty="0" err="1"/>
              <a:t>a</a:t>
            </a:r>
            <a:r>
              <a:rPr lang="ko-KR" altLang="ko-KR" dirty="0"/>
              <a:t> </a:t>
            </a:r>
            <a:r>
              <a:rPr lang="ko-KR" altLang="ko-KR" dirty="0" err="1"/>
              <a:t>wider</a:t>
            </a:r>
            <a:r>
              <a:rPr lang="ko-KR" altLang="ko-KR" dirty="0"/>
              <a:t> </a:t>
            </a:r>
            <a:r>
              <a:rPr lang="ko-KR" altLang="ko-KR" dirty="0" err="1"/>
              <a:t>range</a:t>
            </a:r>
            <a:r>
              <a:rPr lang="ko-KR" altLang="ko-KR" dirty="0"/>
              <a:t> of </a:t>
            </a:r>
            <a:r>
              <a:rPr lang="ko-KR" altLang="ko-KR" dirty="0" err="1"/>
              <a:t>problems</a:t>
            </a:r>
            <a:r>
              <a:rPr lang="ko-KR" altLang="ko-KR" dirty="0"/>
              <a:t>.</a:t>
            </a:r>
          </a:p>
          <a:p>
            <a:pPr lvl="1" fontAlgn="ctr"/>
            <a:r>
              <a:rPr lang="en-US" altLang="ko-KR" dirty="0"/>
              <a:t> </a:t>
            </a:r>
          </a:p>
          <a:p>
            <a:pPr lvl="1" fontAlgn="ctr"/>
            <a:r>
              <a:rPr lang="ko-KR" altLang="ko-KR" dirty="0"/>
              <a:t>ELIZA (1966): </a:t>
            </a:r>
            <a:r>
              <a:rPr lang="ko-KR" altLang="ko-KR" dirty="0" err="1"/>
              <a:t>Developed</a:t>
            </a:r>
            <a:r>
              <a:rPr lang="ko-KR" altLang="ko-KR" dirty="0"/>
              <a:t> </a:t>
            </a:r>
            <a:r>
              <a:rPr lang="ko-KR" altLang="ko-KR" dirty="0" err="1"/>
              <a:t>by</a:t>
            </a:r>
            <a:r>
              <a:rPr lang="ko-KR" altLang="ko-KR" dirty="0"/>
              <a:t> </a:t>
            </a:r>
            <a:r>
              <a:rPr lang="ko-KR" altLang="ko-KR" dirty="0" err="1"/>
              <a:t>Joseph</a:t>
            </a:r>
            <a:r>
              <a:rPr lang="ko-KR" altLang="ko-KR" dirty="0"/>
              <a:t> </a:t>
            </a:r>
            <a:r>
              <a:rPr lang="ko-KR" altLang="ko-KR" dirty="0" err="1"/>
              <a:t>Weizenbaum</a:t>
            </a:r>
            <a:r>
              <a:rPr lang="ko-KR" altLang="ko-KR" dirty="0"/>
              <a:t>, ELIZA </a:t>
            </a:r>
            <a:r>
              <a:rPr lang="ko-KR" altLang="ko-KR" dirty="0" err="1"/>
              <a:t>was</a:t>
            </a:r>
            <a:r>
              <a:rPr lang="ko-KR" altLang="ko-KR" dirty="0"/>
              <a:t> </a:t>
            </a:r>
            <a:r>
              <a:rPr lang="ko-KR" altLang="ko-KR" dirty="0" err="1"/>
              <a:t>a</a:t>
            </a:r>
            <a:r>
              <a:rPr lang="ko-KR" altLang="ko-KR" dirty="0"/>
              <a:t> </a:t>
            </a:r>
            <a:r>
              <a:rPr lang="ko-KR" altLang="ko-KR" dirty="0" err="1"/>
              <a:t>computer</a:t>
            </a:r>
            <a:r>
              <a:rPr lang="ko-KR" altLang="ko-KR" dirty="0"/>
              <a:t> </a:t>
            </a:r>
            <a:r>
              <a:rPr lang="ko-KR" altLang="ko-KR" dirty="0" err="1"/>
              <a:t>program</a:t>
            </a:r>
            <a:r>
              <a:rPr lang="ko-KR" altLang="ko-KR" dirty="0"/>
              <a:t> </a:t>
            </a:r>
            <a:r>
              <a:rPr lang="ko-KR" altLang="ko-KR" dirty="0" err="1"/>
              <a:t>designed</a:t>
            </a:r>
            <a:r>
              <a:rPr lang="ko-KR" altLang="ko-KR" dirty="0"/>
              <a:t> </a:t>
            </a:r>
            <a:r>
              <a:rPr lang="ko-KR" altLang="ko-KR" dirty="0" err="1"/>
              <a:t>to</a:t>
            </a:r>
            <a:r>
              <a:rPr lang="ko-KR" altLang="ko-KR" dirty="0"/>
              <a:t> </a:t>
            </a:r>
            <a:r>
              <a:rPr lang="ko-KR" altLang="ko-KR" dirty="0" err="1"/>
              <a:t>simulate</a:t>
            </a:r>
            <a:r>
              <a:rPr lang="ko-KR" altLang="ko-KR" dirty="0"/>
              <a:t> </a:t>
            </a:r>
            <a:r>
              <a:rPr lang="ko-KR" altLang="ko-KR" dirty="0" err="1"/>
              <a:t>human</a:t>
            </a:r>
            <a:r>
              <a:rPr lang="ko-KR" altLang="ko-KR" dirty="0"/>
              <a:t> </a:t>
            </a:r>
            <a:r>
              <a:rPr lang="ko-KR" altLang="ko-KR" dirty="0" err="1"/>
              <a:t>conversation</a:t>
            </a:r>
            <a:r>
              <a:rPr lang="ko-KR" altLang="ko-KR" dirty="0"/>
              <a:t>, </a:t>
            </a:r>
            <a:r>
              <a:rPr lang="ko-KR" altLang="ko-KR" dirty="0" err="1"/>
              <a:t>laying</a:t>
            </a:r>
            <a:r>
              <a:rPr lang="ko-KR" altLang="ko-KR" dirty="0"/>
              <a:t> </a:t>
            </a:r>
            <a:r>
              <a:rPr lang="ko-KR" altLang="ko-KR" dirty="0" err="1"/>
              <a:t>the</a:t>
            </a:r>
            <a:r>
              <a:rPr lang="ko-KR" altLang="ko-KR" dirty="0"/>
              <a:t> </a:t>
            </a:r>
            <a:r>
              <a:rPr lang="ko-KR" altLang="ko-KR" dirty="0" err="1"/>
              <a:t>foundation</a:t>
            </a:r>
            <a:r>
              <a:rPr lang="ko-KR" altLang="ko-KR" dirty="0"/>
              <a:t> </a:t>
            </a:r>
            <a:r>
              <a:rPr lang="ko-KR" altLang="ko-KR" dirty="0" err="1"/>
              <a:t>for</a:t>
            </a:r>
            <a:r>
              <a:rPr lang="ko-KR" altLang="ko-KR" dirty="0"/>
              <a:t> </a:t>
            </a:r>
            <a:r>
              <a:rPr lang="ko-KR" altLang="ko-KR" dirty="0" err="1"/>
              <a:t>natural</a:t>
            </a:r>
            <a:r>
              <a:rPr lang="ko-KR" altLang="ko-KR" dirty="0"/>
              <a:t> </a:t>
            </a:r>
            <a:r>
              <a:rPr lang="ko-KR" altLang="ko-KR" dirty="0" err="1"/>
              <a:t>language</a:t>
            </a:r>
            <a:r>
              <a:rPr lang="ko-KR" altLang="ko-KR" dirty="0"/>
              <a:t> </a:t>
            </a:r>
            <a:r>
              <a:rPr lang="ko-KR" altLang="ko-KR" dirty="0" err="1"/>
              <a:t>processing</a:t>
            </a:r>
            <a:r>
              <a:rPr lang="ko-KR" altLang="ko-KR" dirty="0"/>
              <a:t>.</a:t>
            </a:r>
          </a:p>
          <a:p>
            <a:pPr lvl="1" fontAlgn="ctr"/>
            <a:r>
              <a:rPr lang="ko-KR" altLang="ko-KR" dirty="0"/>
              <a:t> </a:t>
            </a:r>
          </a:p>
          <a:p>
            <a:pPr lvl="1" fontAlgn="ctr"/>
            <a:r>
              <a:rPr lang="ko-KR" altLang="ko-KR" dirty="0" err="1"/>
              <a:t>Shakey</a:t>
            </a:r>
            <a:r>
              <a:rPr lang="ko-KR" altLang="ko-KR" dirty="0"/>
              <a:t> </a:t>
            </a:r>
            <a:r>
              <a:rPr lang="ko-KR" altLang="ko-KR" dirty="0" err="1"/>
              <a:t>the</a:t>
            </a:r>
            <a:r>
              <a:rPr lang="ko-KR" altLang="ko-KR" dirty="0"/>
              <a:t> </a:t>
            </a:r>
            <a:r>
              <a:rPr lang="ko-KR" altLang="ko-KR" dirty="0" err="1"/>
              <a:t>Robot</a:t>
            </a:r>
            <a:r>
              <a:rPr lang="ko-KR" altLang="ko-KR" dirty="0"/>
              <a:t> (1966): </a:t>
            </a:r>
            <a:r>
              <a:rPr lang="ko-KR" altLang="ko-KR" dirty="0" err="1"/>
              <a:t>Shakey</a:t>
            </a:r>
            <a:r>
              <a:rPr lang="ko-KR" altLang="ko-KR" dirty="0"/>
              <a:t>, </a:t>
            </a:r>
            <a:r>
              <a:rPr lang="ko-KR" altLang="ko-KR" dirty="0" err="1"/>
              <a:t>developed</a:t>
            </a:r>
            <a:r>
              <a:rPr lang="ko-KR" altLang="ko-KR" dirty="0"/>
              <a:t> </a:t>
            </a:r>
            <a:r>
              <a:rPr lang="ko-KR" altLang="ko-KR" dirty="0" err="1"/>
              <a:t>at</a:t>
            </a:r>
            <a:r>
              <a:rPr lang="ko-KR" altLang="ko-KR" dirty="0"/>
              <a:t> </a:t>
            </a:r>
            <a:r>
              <a:rPr lang="ko-KR" altLang="ko-KR" dirty="0" err="1"/>
              <a:t>Stanford</a:t>
            </a:r>
            <a:r>
              <a:rPr lang="ko-KR" altLang="ko-KR" dirty="0"/>
              <a:t> </a:t>
            </a:r>
            <a:r>
              <a:rPr lang="ko-KR" altLang="ko-KR" dirty="0" err="1"/>
              <a:t>Research</a:t>
            </a:r>
            <a:r>
              <a:rPr lang="ko-KR" altLang="ko-KR" dirty="0"/>
              <a:t> </a:t>
            </a:r>
            <a:r>
              <a:rPr lang="ko-KR" altLang="ko-KR" dirty="0" err="1"/>
              <a:t>Institute</a:t>
            </a:r>
            <a:r>
              <a:rPr lang="ko-KR" altLang="ko-KR" dirty="0"/>
              <a:t>, </a:t>
            </a:r>
            <a:r>
              <a:rPr lang="ko-KR" altLang="ko-KR" dirty="0" err="1"/>
              <a:t>was</a:t>
            </a:r>
            <a:r>
              <a:rPr lang="ko-KR" altLang="ko-KR" dirty="0"/>
              <a:t> </a:t>
            </a:r>
            <a:r>
              <a:rPr lang="ko-KR" altLang="ko-KR" dirty="0" err="1"/>
              <a:t>one</a:t>
            </a:r>
            <a:r>
              <a:rPr lang="ko-KR" altLang="ko-KR" dirty="0"/>
              <a:t> of </a:t>
            </a:r>
            <a:r>
              <a:rPr lang="ko-KR" altLang="ko-KR" dirty="0" err="1"/>
              <a:t>the</a:t>
            </a:r>
            <a:r>
              <a:rPr lang="ko-KR" altLang="ko-KR" dirty="0"/>
              <a:t> </a:t>
            </a:r>
            <a:r>
              <a:rPr lang="ko-KR" altLang="ko-KR" dirty="0" err="1"/>
              <a:t>first</a:t>
            </a:r>
            <a:r>
              <a:rPr lang="ko-KR" altLang="ko-KR" dirty="0"/>
              <a:t> </a:t>
            </a:r>
            <a:r>
              <a:rPr lang="ko-KR" altLang="ko-KR" dirty="0" err="1"/>
              <a:t>mobile</a:t>
            </a:r>
            <a:r>
              <a:rPr lang="ko-KR" altLang="ko-KR" dirty="0"/>
              <a:t> </a:t>
            </a:r>
            <a:r>
              <a:rPr lang="ko-KR" altLang="ko-KR" dirty="0" err="1"/>
              <a:t>robots</a:t>
            </a:r>
            <a:r>
              <a:rPr lang="ko-KR" altLang="ko-KR" dirty="0"/>
              <a:t> </a:t>
            </a:r>
            <a:r>
              <a:rPr lang="ko-KR" altLang="ko-KR" dirty="0" err="1"/>
              <a:t>capable</a:t>
            </a:r>
            <a:r>
              <a:rPr lang="ko-KR" altLang="ko-KR" dirty="0"/>
              <a:t> of </a:t>
            </a:r>
            <a:r>
              <a:rPr lang="ko-KR" altLang="ko-KR" dirty="0" err="1"/>
              <a:t>perceiving</a:t>
            </a:r>
            <a:r>
              <a:rPr lang="ko-KR" altLang="ko-KR" dirty="0"/>
              <a:t> </a:t>
            </a:r>
            <a:r>
              <a:rPr lang="ko-KR" altLang="ko-KR" dirty="0" err="1"/>
              <a:t>its</a:t>
            </a:r>
            <a:r>
              <a:rPr lang="ko-KR" altLang="ko-KR" dirty="0"/>
              <a:t> </a:t>
            </a:r>
            <a:r>
              <a:rPr lang="ko-KR" altLang="ko-KR" dirty="0" err="1"/>
              <a:t>environment</a:t>
            </a:r>
            <a:r>
              <a:rPr lang="ko-KR" altLang="ko-KR" dirty="0"/>
              <a:t> and </a:t>
            </a:r>
            <a:r>
              <a:rPr lang="ko-KR" altLang="ko-KR" dirty="0" err="1"/>
              <a:t>performing</a:t>
            </a:r>
            <a:r>
              <a:rPr lang="ko-KR" altLang="ko-KR" dirty="0"/>
              <a:t> </a:t>
            </a:r>
            <a:r>
              <a:rPr lang="ko-KR" altLang="ko-KR" dirty="0" err="1"/>
              <a:t>tasks</a:t>
            </a:r>
            <a:r>
              <a:rPr lang="ko-KR" altLang="ko-KR" dirty="0"/>
              <a:t> </a:t>
            </a:r>
            <a:r>
              <a:rPr lang="ko-KR" altLang="ko-KR" dirty="0" err="1"/>
              <a:t>autonomously</a:t>
            </a:r>
            <a:r>
              <a:rPr lang="ko-KR" altLang="ko-KR" dirty="0"/>
              <a:t>.</a:t>
            </a:r>
          </a:p>
          <a:p>
            <a:pPr lvl="1" fontAlgn="ctr"/>
            <a:r>
              <a:rPr lang="en-US" altLang="ko-KR" dirty="0"/>
              <a:t> </a:t>
            </a:r>
          </a:p>
          <a:p>
            <a:pPr lvl="1" fontAlgn="ctr"/>
            <a:r>
              <a:rPr lang="ko-KR" altLang="ko-KR" dirty="0" err="1"/>
              <a:t>Expert</a:t>
            </a:r>
            <a:r>
              <a:rPr lang="ko-KR" altLang="ko-KR" dirty="0"/>
              <a:t> Systems (1970s): The </a:t>
            </a:r>
            <a:r>
              <a:rPr lang="ko-KR" altLang="ko-KR" dirty="0" err="1"/>
              <a:t>development</a:t>
            </a:r>
            <a:r>
              <a:rPr lang="ko-KR" altLang="ko-KR" dirty="0"/>
              <a:t> of </a:t>
            </a:r>
            <a:r>
              <a:rPr lang="ko-KR" altLang="ko-KR" dirty="0" err="1"/>
              <a:t>expert</a:t>
            </a:r>
            <a:r>
              <a:rPr lang="ko-KR" altLang="ko-KR" dirty="0"/>
              <a:t> </a:t>
            </a:r>
            <a:r>
              <a:rPr lang="ko-KR" altLang="ko-KR" dirty="0" err="1"/>
              <a:t>systems</a:t>
            </a:r>
            <a:r>
              <a:rPr lang="ko-KR" altLang="ko-KR" dirty="0"/>
              <a:t>, </a:t>
            </a:r>
            <a:r>
              <a:rPr lang="ko-KR" altLang="ko-KR" dirty="0" err="1"/>
              <a:t>such</a:t>
            </a:r>
            <a:r>
              <a:rPr lang="ko-KR" altLang="ko-KR" dirty="0"/>
              <a:t> </a:t>
            </a:r>
            <a:r>
              <a:rPr lang="ko-KR" altLang="ko-KR" dirty="0" err="1"/>
              <a:t>as</a:t>
            </a:r>
            <a:r>
              <a:rPr lang="ko-KR" altLang="ko-KR" dirty="0"/>
              <a:t> MYCIN </a:t>
            </a:r>
            <a:r>
              <a:rPr lang="ko-KR" altLang="ko-KR" dirty="0" err="1"/>
              <a:t>for</a:t>
            </a:r>
            <a:r>
              <a:rPr lang="ko-KR" altLang="ko-KR" dirty="0"/>
              <a:t> </a:t>
            </a:r>
            <a:r>
              <a:rPr lang="ko-KR" altLang="ko-KR" dirty="0" err="1"/>
              <a:t>medical</a:t>
            </a:r>
            <a:r>
              <a:rPr lang="ko-KR" altLang="ko-KR" dirty="0"/>
              <a:t> </a:t>
            </a:r>
            <a:r>
              <a:rPr lang="ko-KR" altLang="ko-KR" dirty="0" err="1"/>
              <a:t>diagnosis</a:t>
            </a:r>
            <a:r>
              <a:rPr lang="ko-KR" altLang="ko-KR" dirty="0"/>
              <a:t>, </a:t>
            </a:r>
            <a:r>
              <a:rPr lang="ko-KR" altLang="ko-KR" dirty="0" err="1"/>
              <a:t>marked</a:t>
            </a:r>
            <a:r>
              <a:rPr lang="ko-KR" altLang="ko-KR" dirty="0"/>
              <a:t> </a:t>
            </a:r>
            <a:r>
              <a:rPr lang="ko-KR" altLang="ko-KR" dirty="0" err="1"/>
              <a:t>a</a:t>
            </a:r>
            <a:r>
              <a:rPr lang="ko-KR" altLang="ko-KR" dirty="0"/>
              <a:t> </a:t>
            </a:r>
            <a:r>
              <a:rPr lang="ko-KR" altLang="ko-KR" dirty="0" err="1"/>
              <a:t>significant</a:t>
            </a:r>
            <a:r>
              <a:rPr lang="ko-KR" altLang="ko-KR" dirty="0"/>
              <a:t> </a:t>
            </a:r>
            <a:r>
              <a:rPr lang="ko-KR" altLang="ko-KR" dirty="0" err="1"/>
              <a:t>advancement</a:t>
            </a:r>
            <a:r>
              <a:rPr lang="ko-KR" altLang="ko-KR" dirty="0"/>
              <a:t> </a:t>
            </a:r>
            <a:r>
              <a:rPr lang="ko-KR" altLang="ko-KR" dirty="0" err="1"/>
              <a:t>in</a:t>
            </a:r>
            <a:r>
              <a:rPr lang="ko-KR" altLang="ko-KR" dirty="0"/>
              <a:t> AI, </a:t>
            </a:r>
            <a:r>
              <a:rPr lang="ko-KR" altLang="ko-KR" dirty="0" err="1"/>
              <a:t>focusing</a:t>
            </a:r>
            <a:r>
              <a:rPr lang="ko-KR" altLang="ko-KR" dirty="0"/>
              <a:t> </a:t>
            </a:r>
            <a:r>
              <a:rPr lang="ko-KR" altLang="ko-KR" dirty="0" err="1"/>
              <a:t>on</a:t>
            </a:r>
            <a:r>
              <a:rPr lang="ko-KR" altLang="ko-KR" dirty="0"/>
              <a:t> </a:t>
            </a:r>
            <a:r>
              <a:rPr lang="ko-KR" altLang="ko-KR" dirty="0" err="1"/>
              <a:t>capturing</a:t>
            </a:r>
            <a:r>
              <a:rPr lang="ko-KR" altLang="ko-KR" dirty="0"/>
              <a:t> and </a:t>
            </a:r>
            <a:r>
              <a:rPr lang="ko-KR" altLang="ko-KR" dirty="0" err="1"/>
              <a:t>using</a:t>
            </a:r>
            <a:r>
              <a:rPr lang="ko-KR" altLang="ko-KR" dirty="0"/>
              <a:t> </a:t>
            </a:r>
            <a:r>
              <a:rPr lang="ko-KR" altLang="ko-KR" dirty="0" err="1"/>
              <a:t>human</a:t>
            </a:r>
            <a:r>
              <a:rPr lang="ko-KR" altLang="ko-KR" dirty="0"/>
              <a:t> </a:t>
            </a:r>
            <a:r>
              <a:rPr lang="ko-KR" altLang="ko-KR" dirty="0" err="1"/>
              <a:t>expertise</a:t>
            </a:r>
            <a:r>
              <a:rPr lang="ko-KR" altLang="ko-KR" dirty="0"/>
              <a:t> </a:t>
            </a:r>
            <a:r>
              <a:rPr lang="ko-KR" altLang="ko-KR" dirty="0" err="1"/>
              <a:t>in</a:t>
            </a:r>
            <a:r>
              <a:rPr lang="ko-KR" altLang="ko-KR" dirty="0"/>
              <a:t> </a:t>
            </a:r>
            <a:r>
              <a:rPr lang="ko-KR" altLang="ko-KR" dirty="0" err="1"/>
              <a:t>specific</a:t>
            </a:r>
            <a:r>
              <a:rPr lang="ko-KR" altLang="ko-KR" dirty="0"/>
              <a:t> </a:t>
            </a:r>
            <a:r>
              <a:rPr lang="ko-KR" altLang="ko-KR" dirty="0" err="1"/>
              <a:t>domains</a:t>
            </a:r>
            <a:r>
              <a:rPr lang="ko-KR" altLang="ko-KR" dirty="0"/>
              <a:t>.</a:t>
            </a:r>
          </a:p>
          <a:p>
            <a:pPr lvl="1" fontAlgn="ctr"/>
            <a:r>
              <a:rPr lang="ko-KR" altLang="ko-KR" dirty="0"/>
              <a:t> </a:t>
            </a:r>
          </a:p>
          <a:p>
            <a:pPr lvl="1" fontAlgn="ctr"/>
            <a:r>
              <a:rPr lang="ko-KR" altLang="ko-KR" dirty="0" err="1"/>
              <a:t>Backpropagation</a:t>
            </a:r>
            <a:r>
              <a:rPr lang="ko-KR" altLang="ko-KR" dirty="0"/>
              <a:t> </a:t>
            </a:r>
            <a:r>
              <a:rPr lang="ko-KR" altLang="ko-KR" dirty="0" err="1"/>
              <a:t>Algorithm</a:t>
            </a:r>
            <a:r>
              <a:rPr lang="ko-KR" altLang="ko-KR" dirty="0"/>
              <a:t> (1986): The </a:t>
            </a:r>
            <a:r>
              <a:rPr lang="ko-KR" altLang="ko-KR" dirty="0" err="1"/>
              <a:t>backpropagation</a:t>
            </a:r>
            <a:r>
              <a:rPr lang="ko-KR" altLang="ko-KR" dirty="0"/>
              <a:t> </a:t>
            </a:r>
            <a:r>
              <a:rPr lang="ko-KR" altLang="ko-KR" dirty="0" err="1"/>
              <a:t>algorithm</a:t>
            </a:r>
            <a:r>
              <a:rPr lang="ko-KR" altLang="ko-KR" dirty="0"/>
              <a:t>, </a:t>
            </a:r>
            <a:r>
              <a:rPr lang="ko-KR" altLang="ko-KR" dirty="0" err="1"/>
              <a:t>developed</a:t>
            </a:r>
            <a:r>
              <a:rPr lang="ko-KR" altLang="ko-KR" dirty="0"/>
              <a:t> </a:t>
            </a:r>
            <a:r>
              <a:rPr lang="ko-KR" altLang="ko-KR" dirty="0" err="1"/>
              <a:t>by</a:t>
            </a:r>
            <a:r>
              <a:rPr lang="ko-KR" altLang="ko-KR" dirty="0"/>
              <a:t> </a:t>
            </a:r>
            <a:r>
              <a:rPr lang="ko-KR" altLang="ko-KR" dirty="0" err="1"/>
              <a:t>Geoffrey</a:t>
            </a:r>
            <a:r>
              <a:rPr lang="ko-KR" altLang="ko-KR" dirty="0"/>
              <a:t> </a:t>
            </a:r>
            <a:r>
              <a:rPr lang="ko-KR" altLang="ko-KR" dirty="0" err="1"/>
              <a:t>Hinton</a:t>
            </a:r>
            <a:r>
              <a:rPr lang="ko-KR" altLang="ko-KR" dirty="0"/>
              <a:t>, </a:t>
            </a:r>
            <a:r>
              <a:rPr lang="ko-KR" altLang="ko-KR" dirty="0" err="1"/>
              <a:t>revolutionized</a:t>
            </a:r>
            <a:r>
              <a:rPr lang="ko-KR" altLang="ko-KR" dirty="0"/>
              <a:t> </a:t>
            </a:r>
            <a:r>
              <a:rPr lang="ko-KR" altLang="ko-KR" dirty="0" err="1"/>
              <a:t>neural</a:t>
            </a:r>
            <a:r>
              <a:rPr lang="ko-KR" altLang="ko-KR" dirty="0"/>
              <a:t> </a:t>
            </a:r>
            <a:r>
              <a:rPr lang="ko-KR" altLang="ko-KR" dirty="0" err="1"/>
              <a:t>network</a:t>
            </a:r>
            <a:r>
              <a:rPr lang="ko-KR" altLang="ko-KR" dirty="0"/>
              <a:t> </a:t>
            </a:r>
            <a:r>
              <a:rPr lang="ko-KR" altLang="ko-KR" dirty="0" err="1"/>
              <a:t>training</a:t>
            </a:r>
            <a:r>
              <a:rPr lang="ko-KR" altLang="ko-KR" dirty="0"/>
              <a:t> and </a:t>
            </a:r>
            <a:r>
              <a:rPr lang="ko-KR" altLang="ko-KR" dirty="0" err="1"/>
              <a:t>contributed</a:t>
            </a:r>
            <a:r>
              <a:rPr lang="ko-KR" altLang="ko-KR" dirty="0"/>
              <a:t> </a:t>
            </a:r>
            <a:r>
              <a:rPr lang="ko-KR" altLang="ko-KR" dirty="0" err="1"/>
              <a:t>to</a:t>
            </a:r>
            <a:r>
              <a:rPr lang="ko-KR" altLang="ko-KR" dirty="0"/>
              <a:t> </a:t>
            </a:r>
            <a:r>
              <a:rPr lang="ko-KR" altLang="ko-KR" dirty="0" err="1"/>
              <a:t>the</a:t>
            </a:r>
            <a:r>
              <a:rPr lang="ko-KR" altLang="ko-KR" dirty="0"/>
              <a:t> </a:t>
            </a:r>
            <a:r>
              <a:rPr lang="ko-KR" altLang="ko-KR" dirty="0" err="1"/>
              <a:t>resurgence</a:t>
            </a:r>
            <a:r>
              <a:rPr lang="ko-KR" altLang="ko-KR" dirty="0"/>
              <a:t> of AI </a:t>
            </a:r>
            <a:r>
              <a:rPr lang="ko-KR" altLang="ko-KR" dirty="0" err="1"/>
              <a:t>research</a:t>
            </a:r>
            <a:r>
              <a:rPr lang="ko-KR" altLang="ko-KR" dirty="0"/>
              <a:t>.</a:t>
            </a:r>
          </a:p>
          <a:p>
            <a:pPr lvl="1" fontAlgn="ctr"/>
            <a:r>
              <a:rPr lang="en-US" altLang="ko-KR" dirty="0"/>
              <a:t> </a:t>
            </a:r>
          </a:p>
          <a:p>
            <a:pPr lvl="1" fontAlgn="ctr"/>
            <a:r>
              <a:rPr lang="ko-KR" altLang="ko-KR" dirty="0" err="1"/>
              <a:t>Deep</a:t>
            </a:r>
            <a:r>
              <a:rPr lang="ko-KR" altLang="ko-KR" dirty="0"/>
              <a:t> </a:t>
            </a:r>
            <a:r>
              <a:rPr lang="ko-KR" altLang="ko-KR" dirty="0" err="1"/>
              <a:t>Blue</a:t>
            </a:r>
            <a:r>
              <a:rPr lang="ko-KR" altLang="ko-KR" dirty="0"/>
              <a:t> </a:t>
            </a:r>
            <a:r>
              <a:rPr lang="ko-KR" altLang="ko-KR" dirty="0" err="1"/>
              <a:t>vs</a:t>
            </a:r>
            <a:r>
              <a:rPr lang="ko-KR" altLang="ko-KR" dirty="0"/>
              <a:t>. </a:t>
            </a:r>
            <a:r>
              <a:rPr lang="ko-KR" altLang="ko-KR" dirty="0" err="1"/>
              <a:t>Garry</a:t>
            </a:r>
            <a:r>
              <a:rPr lang="ko-KR" altLang="ko-KR" dirty="0"/>
              <a:t> </a:t>
            </a:r>
            <a:r>
              <a:rPr lang="ko-KR" altLang="ko-KR" dirty="0" err="1"/>
              <a:t>Kasparov</a:t>
            </a:r>
            <a:r>
              <a:rPr lang="ko-KR" altLang="ko-KR" dirty="0"/>
              <a:t> (1997): </a:t>
            </a:r>
            <a:r>
              <a:rPr lang="ko-KR" altLang="ko-KR" dirty="0" err="1"/>
              <a:t>IBM's</a:t>
            </a:r>
            <a:r>
              <a:rPr lang="ko-KR" altLang="ko-KR" dirty="0"/>
              <a:t> </a:t>
            </a:r>
            <a:r>
              <a:rPr lang="ko-KR" altLang="ko-KR" dirty="0" err="1"/>
              <a:t>Deep</a:t>
            </a:r>
            <a:r>
              <a:rPr lang="ko-KR" altLang="ko-KR" dirty="0"/>
              <a:t> </a:t>
            </a:r>
            <a:r>
              <a:rPr lang="ko-KR" altLang="ko-KR" dirty="0" err="1"/>
              <a:t>Blue</a:t>
            </a:r>
            <a:r>
              <a:rPr lang="ko-KR" altLang="ko-KR" dirty="0"/>
              <a:t> </a:t>
            </a:r>
            <a:r>
              <a:rPr lang="ko-KR" altLang="ko-KR" dirty="0" err="1"/>
              <a:t>defeated</a:t>
            </a:r>
            <a:r>
              <a:rPr lang="ko-KR" altLang="ko-KR" dirty="0"/>
              <a:t> </a:t>
            </a:r>
            <a:r>
              <a:rPr lang="ko-KR" altLang="ko-KR" dirty="0" err="1"/>
              <a:t>world</a:t>
            </a:r>
            <a:r>
              <a:rPr lang="ko-KR" altLang="ko-KR" dirty="0"/>
              <a:t> </a:t>
            </a:r>
            <a:r>
              <a:rPr lang="ko-KR" altLang="ko-KR" dirty="0" err="1"/>
              <a:t>chess</a:t>
            </a:r>
            <a:r>
              <a:rPr lang="ko-KR" altLang="ko-KR" dirty="0"/>
              <a:t> </a:t>
            </a:r>
            <a:r>
              <a:rPr lang="ko-KR" altLang="ko-KR" dirty="0" err="1"/>
              <a:t>champion</a:t>
            </a:r>
            <a:r>
              <a:rPr lang="ko-KR" altLang="ko-KR" dirty="0"/>
              <a:t> </a:t>
            </a:r>
            <a:r>
              <a:rPr lang="ko-KR" altLang="ko-KR" dirty="0" err="1"/>
              <a:t>Garry</a:t>
            </a:r>
            <a:r>
              <a:rPr lang="ko-KR" altLang="ko-KR" dirty="0"/>
              <a:t> </a:t>
            </a:r>
            <a:r>
              <a:rPr lang="ko-KR" altLang="ko-KR" dirty="0" err="1"/>
              <a:t>Kasparov</a:t>
            </a:r>
            <a:r>
              <a:rPr lang="ko-KR" altLang="ko-KR" dirty="0"/>
              <a:t>, </a:t>
            </a:r>
            <a:r>
              <a:rPr lang="ko-KR" altLang="ko-KR" dirty="0" err="1"/>
              <a:t>showcasing</a:t>
            </a:r>
            <a:r>
              <a:rPr lang="ko-KR" altLang="ko-KR" dirty="0"/>
              <a:t> </a:t>
            </a:r>
            <a:r>
              <a:rPr lang="ko-KR" altLang="ko-KR" dirty="0" err="1"/>
              <a:t>the</a:t>
            </a:r>
            <a:r>
              <a:rPr lang="ko-KR" altLang="ko-KR" dirty="0"/>
              <a:t> </a:t>
            </a:r>
            <a:r>
              <a:rPr lang="ko-KR" altLang="ko-KR" dirty="0" err="1"/>
              <a:t>potential</a:t>
            </a:r>
            <a:r>
              <a:rPr lang="ko-KR" altLang="ko-KR" dirty="0"/>
              <a:t> of AI </a:t>
            </a:r>
            <a:r>
              <a:rPr lang="ko-KR" altLang="ko-KR" dirty="0" err="1"/>
              <a:t>in</a:t>
            </a:r>
            <a:r>
              <a:rPr lang="ko-KR" altLang="ko-KR" dirty="0"/>
              <a:t> </a:t>
            </a:r>
            <a:r>
              <a:rPr lang="ko-KR" altLang="ko-KR" dirty="0" err="1"/>
              <a:t>complex</a:t>
            </a:r>
            <a:r>
              <a:rPr lang="ko-KR" altLang="ko-KR" dirty="0"/>
              <a:t> </a:t>
            </a:r>
            <a:r>
              <a:rPr lang="ko-KR" altLang="ko-KR" dirty="0" err="1"/>
              <a:t>strategic</a:t>
            </a:r>
            <a:r>
              <a:rPr lang="ko-KR" altLang="ko-KR" dirty="0"/>
              <a:t> </a:t>
            </a:r>
            <a:r>
              <a:rPr lang="ko-KR" altLang="ko-KR" dirty="0" err="1"/>
              <a:t>games</a:t>
            </a:r>
            <a:r>
              <a:rPr lang="ko-KR" altLang="ko-KR" dirty="0"/>
              <a:t>.</a:t>
            </a:r>
          </a:p>
          <a:p>
            <a:pPr lvl="1" fontAlgn="ctr"/>
            <a:r>
              <a:rPr lang="en-US" altLang="ko-KR" dirty="0"/>
              <a:t> </a:t>
            </a:r>
          </a:p>
          <a:p>
            <a:pPr lvl="1" fontAlgn="ctr"/>
            <a:r>
              <a:rPr lang="ko-KR" altLang="ko-KR" dirty="0"/>
              <a:t>IBM </a:t>
            </a:r>
            <a:r>
              <a:rPr lang="ko-KR" altLang="ko-KR" dirty="0" err="1"/>
              <a:t>Watson</a:t>
            </a:r>
            <a:r>
              <a:rPr lang="ko-KR" altLang="ko-KR" dirty="0"/>
              <a:t> (2011): </a:t>
            </a:r>
            <a:r>
              <a:rPr lang="ko-KR" altLang="ko-KR" dirty="0" err="1"/>
              <a:t>Watson</a:t>
            </a:r>
            <a:r>
              <a:rPr lang="ko-KR" altLang="ko-KR" dirty="0"/>
              <a:t>, </a:t>
            </a:r>
            <a:r>
              <a:rPr lang="ko-KR" altLang="ko-KR" dirty="0" err="1"/>
              <a:t>an</a:t>
            </a:r>
            <a:r>
              <a:rPr lang="ko-KR" altLang="ko-KR" dirty="0"/>
              <a:t> AI </a:t>
            </a:r>
            <a:r>
              <a:rPr lang="ko-KR" altLang="ko-KR" dirty="0" err="1"/>
              <a:t>system</a:t>
            </a:r>
            <a:r>
              <a:rPr lang="ko-KR" altLang="ko-KR" dirty="0"/>
              <a:t> </a:t>
            </a:r>
            <a:r>
              <a:rPr lang="ko-KR" altLang="ko-KR" dirty="0" err="1"/>
              <a:t>developed</a:t>
            </a:r>
            <a:r>
              <a:rPr lang="ko-KR" altLang="ko-KR" dirty="0"/>
              <a:t> </a:t>
            </a:r>
            <a:r>
              <a:rPr lang="ko-KR" altLang="ko-KR" dirty="0" err="1"/>
              <a:t>by</a:t>
            </a:r>
            <a:r>
              <a:rPr lang="ko-KR" altLang="ko-KR" dirty="0"/>
              <a:t> IBM, </a:t>
            </a:r>
            <a:r>
              <a:rPr lang="ko-KR" altLang="ko-KR" dirty="0" err="1"/>
              <a:t>won</a:t>
            </a:r>
            <a:r>
              <a:rPr lang="ko-KR" altLang="ko-KR" dirty="0"/>
              <a:t> </a:t>
            </a:r>
            <a:r>
              <a:rPr lang="ko-KR" altLang="ko-KR" dirty="0" err="1"/>
              <a:t>the</a:t>
            </a:r>
            <a:r>
              <a:rPr lang="ko-KR" altLang="ko-KR" dirty="0"/>
              <a:t> </a:t>
            </a:r>
            <a:r>
              <a:rPr lang="ko-KR" altLang="ko-KR" dirty="0" err="1"/>
              <a:t>game</a:t>
            </a:r>
            <a:r>
              <a:rPr lang="ko-KR" altLang="ko-KR" dirty="0"/>
              <a:t> </a:t>
            </a:r>
            <a:r>
              <a:rPr lang="ko-KR" altLang="ko-KR" dirty="0" err="1"/>
              <a:t>show</a:t>
            </a:r>
            <a:r>
              <a:rPr lang="ko-KR" altLang="ko-KR" dirty="0"/>
              <a:t> </a:t>
            </a:r>
            <a:r>
              <a:rPr lang="ko-KR" altLang="ko-KR" dirty="0" err="1"/>
              <a:t>Jeopardy</a:t>
            </a:r>
            <a:r>
              <a:rPr lang="ko-KR" altLang="ko-KR" dirty="0"/>
              <a:t>! </a:t>
            </a:r>
            <a:r>
              <a:rPr lang="ko-KR" altLang="ko-KR" dirty="0" err="1"/>
              <a:t>by</a:t>
            </a:r>
            <a:r>
              <a:rPr lang="ko-KR" altLang="ko-KR" dirty="0"/>
              <a:t> </a:t>
            </a:r>
            <a:r>
              <a:rPr lang="ko-KR" altLang="ko-KR" dirty="0" err="1"/>
              <a:t>demonstrating</a:t>
            </a:r>
            <a:r>
              <a:rPr lang="ko-KR" altLang="ko-KR" dirty="0"/>
              <a:t> </a:t>
            </a:r>
            <a:r>
              <a:rPr lang="ko-KR" altLang="ko-KR" dirty="0" err="1"/>
              <a:t>natural</a:t>
            </a:r>
            <a:r>
              <a:rPr lang="ko-KR" altLang="ko-KR" dirty="0"/>
              <a:t> </a:t>
            </a:r>
            <a:r>
              <a:rPr lang="ko-KR" altLang="ko-KR" dirty="0" err="1"/>
              <a:t>language</a:t>
            </a:r>
            <a:r>
              <a:rPr lang="ko-KR" altLang="ko-KR" dirty="0"/>
              <a:t> </a:t>
            </a:r>
            <a:r>
              <a:rPr lang="ko-KR" altLang="ko-KR" dirty="0" err="1"/>
              <a:t>processing</a:t>
            </a:r>
            <a:r>
              <a:rPr lang="ko-KR" altLang="ko-KR" dirty="0"/>
              <a:t> and </a:t>
            </a:r>
            <a:r>
              <a:rPr lang="ko-KR" altLang="ko-KR" dirty="0" err="1"/>
              <a:t>knowledge</a:t>
            </a:r>
            <a:r>
              <a:rPr lang="ko-KR" altLang="ko-KR" dirty="0"/>
              <a:t> </a:t>
            </a:r>
            <a:r>
              <a:rPr lang="ko-KR" altLang="ko-KR" dirty="0" err="1"/>
              <a:t>representation</a:t>
            </a:r>
            <a:r>
              <a:rPr lang="ko-KR" altLang="ko-KR" dirty="0"/>
              <a:t> </a:t>
            </a:r>
            <a:r>
              <a:rPr lang="ko-KR" altLang="ko-KR" dirty="0" err="1"/>
              <a:t>capabilities</a:t>
            </a:r>
            <a:r>
              <a:rPr lang="ko-KR" altLang="ko-KR" dirty="0"/>
              <a:t>.</a:t>
            </a:r>
          </a:p>
          <a:p>
            <a:pPr lvl="1" fontAlgn="ctr"/>
            <a:r>
              <a:rPr lang="en-US" altLang="ko-KR" dirty="0"/>
              <a:t> </a:t>
            </a:r>
          </a:p>
          <a:p>
            <a:pPr lvl="1" fontAlgn="ctr"/>
            <a:r>
              <a:rPr lang="ko-KR" altLang="ko-KR" sz="8600" dirty="0" err="1"/>
              <a:t>AlphaGo</a:t>
            </a:r>
            <a:r>
              <a:rPr lang="ko-KR" altLang="ko-KR" sz="8600" dirty="0"/>
              <a:t> </a:t>
            </a:r>
            <a:r>
              <a:rPr lang="ko-KR" altLang="ko-KR" sz="8600" dirty="0" err="1"/>
              <a:t>vs</a:t>
            </a:r>
            <a:r>
              <a:rPr lang="ko-KR" altLang="ko-KR" sz="8600" dirty="0"/>
              <a:t>. Lee </a:t>
            </a:r>
            <a:r>
              <a:rPr lang="ko-KR" altLang="ko-KR" sz="8600" dirty="0" err="1"/>
              <a:t>Sedol</a:t>
            </a:r>
            <a:r>
              <a:rPr lang="ko-KR" altLang="ko-KR" sz="8600" dirty="0"/>
              <a:t> (2016) </a:t>
            </a:r>
            <a:r>
              <a:rPr lang="en-US" altLang="ko-KR" dirty="0"/>
              <a:t>D</a:t>
            </a:r>
            <a:r>
              <a:rPr lang="ko-KR" altLang="ko-KR" dirty="0" err="1"/>
              <a:t>eepMind's</a:t>
            </a:r>
            <a:r>
              <a:rPr lang="ko-KR" altLang="ko-KR" dirty="0"/>
              <a:t> </a:t>
            </a:r>
            <a:r>
              <a:rPr lang="ko-KR" altLang="ko-KR" dirty="0" err="1"/>
              <a:t>AlphaGo</a:t>
            </a:r>
            <a:r>
              <a:rPr lang="ko-KR" altLang="ko-KR" dirty="0"/>
              <a:t> </a:t>
            </a:r>
            <a:r>
              <a:rPr lang="ko-KR" altLang="ko-KR" dirty="0" err="1"/>
              <a:t>defeated</a:t>
            </a:r>
            <a:r>
              <a:rPr lang="ko-KR" altLang="ko-KR" dirty="0"/>
              <a:t> </a:t>
            </a:r>
            <a:r>
              <a:rPr lang="ko-KR" altLang="ko-KR" dirty="0" err="1"/>
              <a:t>world</a:t>
            </a:r>
            <a:r>
              <a:rPr lang="ko-KR" altLang="ko-KR" dirty="0"/>
              <a:t> </a:t>
            </a:r>
            <a:r>
              <a:rPr lang="ko-KR" altLang="ko-KR" dirty="0" err="1"/>
              <a:t>Go</a:t>
            </a:r>
            <a:r>
              <a:rPr lang="ko-KR" altLang="ko-KR" dirty="0"/>
              <a:t> </a:t>
            </a:r>
            <a:r>
              <a:rPr lang="ko-KR" altLang="ko-KR" dirty="0" err="1"/>
              <a:t>champion</a:t>
            </a:r>
            <a:r>
              <a:rPr lang="ko-KR" altLang="ko-KR" dirty="0"/>
              <a:t> Lee </a:t>
            </a:r>
            <a:r>
              <a:rPr lang="ko-KR" altLang="ko-KR" dirty="0" err="1"/>
              <a:t>Sedol</a:t>
            </a:r>
            <a:r>
              <a:rPr lang="ko-KR" altLang="ko-KR" dirty="0"/>
              <a:t>, </a:t>
            </a:r>
            <a:r>
              <a:rPr lang="ko-KR" altLang="ko-KR" dirty="0" err="1"/>
              <a:t>demonstrating</a:t>
            </a:r>
            <a:r>
              <a:rPr lang="ko-KR" altLang="ko-KR" dirty="0"/>
              <a:t> </a:t>
            </a:r>
            <a:r>
              <a:rPr lang="ko-KR" altLang="ko-KR" dirty="0" err="1"/>
              <a:t>AI's</a:t>
            </a:r>
            <a:r>
              <a:rPr lang="ko-KR" altLang="ko-KR" dirty="0"/>
              <a:t> </a:t>
            </a:r>
            <a:r>
              <a:rPr lang="ko-KR" altLang="ko-KR" dirty="0" err="1"/>
              <a:t>ability</a:t>
            </a:r>
            <a:r>
              <a:rPr lang="ko-KR" altLang="ko-KR" dirty="0"/>
              <a:t> </a:t>
            </a:r>
            <a:r>
              <a:rPr lang="ko-KR" altLang="ko-KR" dirty="0" err="1"/>
              <a:t>to</a:t>
            </a:r>
            <a:r>
              <a:rPr lang="ko-KR" altLang="ko-KR" dirty="0"/>
              <a:t> </a:t>
            </a:r>
            <a:r>
              <a:rPr lang="ko-KR" altLang="ko-KR" dirty="0" err="1"/>
              <a:t>master</a:t>
            </a:r>
            <a:r>
              <a:rPr lang="ko-KR" altLang="ko-KR" dirty="0"/>
              <a:t> </a:t>
            </a:r>
            <a:r>
              <a:rPr lang="ko-KR" altLang="ko-KR" dirty="0" err="1"/>
              <a:t>complex</a:t>
            </a:r>
            <a:r>
              <a:rPr lang="ko-KR" altLang="ko-KR" dirty="0"/>
              <a:t> </a:t>
            </a:r>
            <a:r>
              <a:rPr lang="ko-KR" altLang="ko-KR" dirty="0" err="1"/>
              <a:t>board</a:t>
            </a:r>
            <a:r>
              <a:rPr lang="ko-KR" altLang="ko-KR" dirty="0"/>
              <a:t> </a:t>
            </a:r>
            <a:r>
              <a:rPr lang="ko-KR" altLang="ko-KR" dirty="0" err="1"/>
              <a:t>games</a:t>
            </a:r>
            <a:r>
              <a:rPr lang="ko-KR" altLang="ko-KR" dirty="0"/>
              <a:t> </a:t>
            </a:r>
            <a:r>
              <a:rPr lang="ko-KR" altLang="ko-KR" dirty="0" err="1"/>
              <a:t>through</a:t>
            </a:r>
            <a:r>
              <a:rPr lang="ko-KR" altLang="ko-KR" dirty="0"/>
              <a:t> </a:t>
            </a:r>
            <a:r>
              <a:rPr lang="ko-KR" altLang="ko-KR" dirty="0" err="1"/>
              <a:t>reinforcement</a:t>
            </a:r>
            <a:r>
              <a:rPr lang="ko-KR" altLang="ko-KR" dirty="0"/>
              <a:t> </a:t>
            </a:r>
            <a:r>
              <a:rPr lang="ko-KR" altLang="ko-KR" dirty="0" err="1"/>
              <a:t>learning</a:t>
            </a:r>
            <a:r>
              <a:rPr lang="ko-KR" altLang="ko-KR" dirty="0"/>
              <a:t>.</a:t>
            </a:r>
          </a:p>
          <a:p>
            <a:pPr lvl="1" fontAlgn="ctr"/>
            <a:r>
              <a:rPr lang="en-US" altLang="ko-KR" dirty="0"/>
              <a:t> </a:t>
            </a:r>
          </a:p>
          <a:p>
            <a:pPr lvl="1" fontAlgn="ctr"/>
            <a:r>
              <a:rPr lang="ko-KR" altLang="ko-KR" sz="8600" dirty="0" err="1"/>
              <a:t>OpenAI's</a:t>
            </a:r>
            <a:r>
              <a:rPr lang="ko-KR" altLang="ko-KR" sz="8600" dirty="0"/>
              <a:t> GPT-3 (2020</a:t>
            </a:r>
            <a:r>
              <a:rPr lang="en-US" altLang="ko-KR" sz="8600" dirty="0"/>
              <a:t>) </a:t>
            </a:r>
            <a:r>
              <a:rPr lang="ko-KR" altLang="ko-KR" dirty="0"/>
              <a:t> GPT-3, </a:t>
            </a:r>
            <a:r>
              <a:rPr lang="ko-KR" altLang="ko-KR" dirty="0" err="1"/>
              <a:t>developed</a:t>
            </a:r>
            <a:r>
              <a:rPr lang="ko-KR" altLang="ko-KR" dirty="0"/>
              <a:t> </a:t>
            </a:r>
            <a:r>
              <a:rPr lang="ko-KR" altLang="ko-KR" dirty="0" err="1"/>
              <a:t>by</a:t>
            </a:r>
            <a:r>
              <a:rPr lang="ko-KR" altLang="ko-KR" dirty="0"/>
              <a:t> </a:t>
            </a:r>
            <a:r>
              <a:rPr lang="ko-KR" altLang="ko-KR" dirty="0" err="1"/>
              <a:t>OpenAI</a:t>
            </a:r>
            <a:r>
              <a:rPr lang="ko-KR" altLang="ko-KR" dirty="0"/>
              <a:t>, </a:t>
            </a:r>
            <a:r>
              <a:rPr lang="ko-KR" altLang="ko-KR" dirty="0" err="1"/>
              <a:t>is</a:t>
            </a:r>
            <a:r>
              <a:rPr lang="ko-KR" altLang="ko-KR" dirty="0"/>
              <a:t> </a:t>
            </a:r>
            <a:r>
              <a:rPr lang="ko-KR" altLang="ko-KR" dirty="0" err="1"/>
              <a:t>a</a:t>
            </a:r>
            <a:r>
              <a:rPr lang="ko-KR" altLang="ko-KR" dirty="0"/>
              <a:t> </a:t>
            </a:r>
            <a:r>
              <a:rPr lang="ko-KR" altLang="ko-KR" dirty="0" err="1"/>
              <a:t>state</a:t>
            </a:r>
            <a:r>
              <a:rPr lang="ko-KR" altLang="ko-KR" dirty="0"/>
              <a:t>-of-</a:t>
            </a:r>
            <a:r>
              <a:rPr lang="ko-KR" altLang="ko-KR" dirty="0" err="1"/>
              <a:t>the</a:t>
            </a:r>
            <a:r>
              <a:rPr lang="ko-KR" altLang="ko-KR" dirty="0"/>
              <a:t>-</a:t>
            </a:r>
            <a:r>
              <a:rPr lang="ko-KR" altLang="ko-KR" dirty="0" err="1"/>
              <a:t>art</a:t>
            </a:r>
            <a:r>
              <a:rPr lang="ko-KR" altLang="ko-KR" dirty="0"/>
              <a:t> </a:t>
            </a:r>
            <a:r>
              <a:rPr lang="ko-KR" altLang="ko-KR" dirty="0" err="1"/>
              <a:t>language</a:t>
            </a:r>
            <a:r>
              <a:rPr lang="ko-KR" altLang="ko-KR" dirty="0"/>
              <a:t> </a:t>
            </a:r>
            <a:r>
              <a:rPr lang="ko-KR" altLang="ko-KR" dirty="0" err="1"/>
              <a:t>model</a:t>
            </a:r>
            <a:r>
              <a:rPr lang="ko-KR" altLang="ko-KR" dirty="0"/>
              <a:t> </a:t>
            </a:r>
            <a:r>
              <a:rPr lang="ko-KR" altLang="ko-KR" dirty="0" err="1"/>
              <a:t>that</a:t>
            </a:r>
            <a:r>
              <a:rPr lang="ko-KR" altLang="ko-KR" dirty="0"/>
              <a:t> </a:t>
            </a:r>
            <a:r>
              <a:rPr lang="ko-KR" altLang="ko-KR" dirty="0" err="1"/>
              <a:t>showcases</a:t>
            </a:r>
            <a:r>
              <a:rPr lang="ko-KR" altLang="ko-KR" dirty="0"/>
              <a:t> </a:t>
            </a:r>
            <a:r>
              <a:rPr lang="ko-KR" altLang="ko-KR" dirty="0" err="1"/>
              <a:t>the</a:t>
            </a:r>
            <a:r>
              <a:rPr lang="ko-KR" altLang="ko-KR" dirty="0"/>
              <a:t> </a:t>
            </a:r>
            <a:r>
              <a:rPr lang="ko-KR" altLang="ko-KR" dirty="0" err="1"/>
              <a:t>advancements</a:t>
            </a:r>
            <a:r>
              <a:rPr lang="ko-KR" altLang="ko-KR" dirty="0"/>
              <a:t> </a:t>
            </a:r>
            <a:r>
              <a:rPr lang="ko-KR" altLang="ko-KR" dirty="0" err="1"/>
              <a:t>in</a:t>
            </a:r>
            <a:r>
              <a:rPr lang="ko-KR" altLang="ko-KR" dirty="0"/>
              <a:t> </a:t>
            </a:r>
            <a:r>
              <a:rPr lang="ko-KR" altLang="ko-KR" dirty="0" err="1"/>
              <a:t>natural</a:t>
            </a:r>
            <a:r>
              <a:rPr lang="ko-KR" altLang="ko-KR" dirty="0"/>
              <a:t> </a:t>
            </a:r>
            <a:r>
              <a:rPr lang="ko-KR" altLang="ko-KR" dirty="0" err="1"/>
              <a:t>language</a:t>
            </a:r>
            <a:r>
              <a:rPr lang="ko-KR" altLang="ko-KR" dirty="0"/>
              <a:t> </a:t>
            </a:r>
            <a:r>
              <a:rPr lang="ko-KR" altLang="ko-KR" dirty="0" err="1"/>
              <a:t>processing</a:t>
            </a:r>
            <a:r>
              <a:rPr lang="ko-KR" altLang="ko-KR" dirty="0"/>
              <a:t> and </a:t>
            </a:r>
            <a:r>
              <a:rPr lang="ko-KR" altLang="ko-KR" dirty="0" err="1"/>
              <a:t>generation</a:t>
            </a:r>
            <a:r>
              <a:rPr lang="ko-KR" altLang="ko-KR" dirty="0"/>
              <a:t>.</a:t>
            </a:r>
          </a:p>
          <a:p>
            <a:r>
              <a:rPr lang="en-US" altLang="ko-KR" dirty="0"/>
              <a:t> </a:t>
            </a:r>
          </a:p>
          <a:p>
            <a:r>
              <a:rPr lang="ko-KR" altLang="ko-KR" i="1" dirty="0"/>
              <a:t>출처: &lt;</a:t>
            </a:r>
            <a:r>
              <a:rPr lang="ko-KR" altLang="ko-KR" i="1" dirty="0">
                <a:hlinkClick r:id="rId2"/>
              </a:rPr>
              <a:t>https://chat.openai.com/</a:t>
            </a:r>
            <a:r>
              <a:rPr lang="ko-KR" altLang="ko-KR" i="1" dirty="0"/>
              <a:t>&gt; </a:t>
            </a:r>
            <a:endParaRPr lang="ko-KR" altLang="ko-KR" sz="4000" dirty="0"/>
          </a:p>
          <a:p>
            <a:endParaRPr lang="ko-KR" altLang="en-US" dirty="0"/>
          </a:p>
        </p:txBody>
      </p:sp>
    </p:spTree>
    <p:extLst>
      <p:ext uri="{BB962C8B-B14F-4D97-AF65-F5344CB8AC3E}">
        <p14:creationId xmlns:p14="http://schemas.microsoft.com/office/powerpoint/2010/main" val="2748635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F194A45-9EC9-4DBE-9EB4-5968280085D2}"/>
              </a:ext>
            </a:extLst>
          </p:cNvPr>
          <p:cNvSpPr>
            <a:spLocks noGrp="1"/>
          </p:cNvSpPr>
          <p:nvPr>
            <p:ph type="title"/>
          </p:nvPr>
        </p:nvSpPr>
        <p:spPr/>
        <p:txBody>
          <a:bodyPr>
            <a:normAutofit/>
          </a:bodyPr>
          <a:lstStyle/>
          <a:p>
            <a:r>
              <a:rPr lang="en-US" altLang="ko-KR" dirty="0"/>
              <a:t>Dartmouth Conference 1956</a:t>
            </a:r>
            <a:endParaRPr lang="ko-KR" altLang="en-US" dirty="0"/>
          </a:p>
        </p:txBody>
      </p:sp>
      <p:sp>
        <p:nvSpPr>
          <p:cNvPr id="3" name="내용 개체 틀 2">
            <a:extLst>
              <a:ext uri="{FF2B5EF4-FFF2-40B4-BE49-F238E27FC236}">
                <a16:creationId xmlns:a16="http://schemas.microsoft.com/office/drawing/2014/main" id="{6B55819A-CC0E-42A8-B9F8-2C7DA61336EB}"/>
              </a:ext>
            </a:extLst>
          </p:cNvPr>
          <p:cNvSpPr>
            <a:spLocks noGrp="1"/>
          </p:cNvSpPr>
          <p:nvPr>
            <p:ph idx="1"/>
          </p:nvPr>
        </p:nvSpPr>
        <p:spPr>
          <a:xfrm>
            <a:off x="726232" y="6594655"/>
            <a:ext cx="10515600" cy="205369"/>
          </a:xfrm>
        </p:spPr>
        <p:txBody>
          <a:bodyPr>
            <a:normAutofit fontScale="77500" lnSpcReduction="20000"/>
          </a:bodyPr>
          <a:lstStyle/>
          <a:p>
            <a:r>
              <a:rPr lang="en-US" altLang="ko-KR" sz="1000" dirty="0"/>
              <a:t>This week in The History of AI at AIWS.net – the Dartmouth Conference began on 18 June 1956. This gathering would run through the entire summer at Dartmouth College in Hanover, New Hampshire.</a:t>
            </a:r>
            <a:endParaRPr lang="ko-KR" altLang="en-US" sz="1000" dirty="0"/>
          </a:p>
        </p:txBody>
      </p:sp>
      <p:pic>
        <p:nvPicPr>
          <p:cNvPr id="2054" name="Picture 6" descr="This week in The History of AI at AIWS.net – the Dartmouth Conference began  on 18 June 1956 | AIWS.net">
            <a:extLst>
              <a:ext uri="{FF2B5EF4-FFF2-40B4-BE49-F238E27FC236}">
                <a16:creationId xmlns:a16="http://schemas.microsoft.com/office/drawing/2014/main" id="{36E80636-AEB6-43B8-9C2F-744DF029BF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0603" y="1865458"/>
            <a:ext cx="6808447" cy="4554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681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3F21329-760E-487D-A46C-7311522A563C}"/>
              </a:ext>
            </a:extLst>
          </p:cNvPr>
          <p:cNvSpPr>
            <a:spLocks noGrp="1"/>
          </p:cNvSpPr>
          <p:nvPr>
            <p:ph type="title"/>
          </p:nvPr>
        </p:nvSpPr>
        <p:spPr/>
        <p:txBody>
          <a:bodyPr/>
          <a:lstStyle/>
          <a:p>
            <a:r>
              <a:rPr lang="ko-KR" altLang="ko-KR" dirty="0" err="1"/>
              <a:t>AlphaGo</a:t>
            </a:r>
            <a:r>
              <a:rPr lang="ko-KR" altLang="ko-KR" dirty="0"/>
              <a:t> </a:t>
            </a:r>
            <a:r>
              <a:rPr lang="ko-KR" altLang="ko-KR" dirty="0" err="1"/>
              <a:t>vs</a:t>
            </a:r>
            <a:r>
              <a:rPr lang="ko-KR" altLang="ko-KR" dirty="0"/>
              <a:t>. Lee </a:t>
            </a:r>
            <a:r>
              <a:rPr lang="ko-KR" altLang="ko-KR" dirty="0" err="1"/>
              <a:t>Sedol</a:t>
            </a:r>
            <a:r>
              <a:rPr lang="ko-KR" altLang="ko-KR" dirty="0"/>
              <a:t> (2016)</a:t>
            </a:r>
            <a:endParaRPr lang="ko-KR" altLang="en-US" dirty="0"/>
          </a:p>
        </p:txBody>
      </p:sp>
      <p:pic>
        <p:nvPicPr>
          <p:cNvPr id="3074" name="Picture 2" descr="The Unstoppable Power of Deep Learning – AlphaGo vs. Lee Sedol Case Study">
            <a:extLst>
              <a:ext uri="{FF2B5EF4-FFF2-40B4-BE49-F238E27FC236}">
                <a16:creationId xmlns:a16="http://schemas.microsoft.com/office/drawing/2014/main" id="{50FD94EF-9C5A-49E1-9DAC-04520EC45B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3401" y="2509935"/>
            <a:ext cx="8938379" cy="3016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3951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03369733-1D7A-413E-ACA1-18D6B4C2A308}"/>
              </a:ext>
            </a:extLst>
          </p:cNvPr>
          <p:cNvSpPr/>
          <p:nvPr/>
        </p:nvSpPr>
        <p:spPr>
          <a:xfrm>
            <a:off x="3102220" y="1138601"/>
            <a:ext cx="177604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DeepMind</a:t>
            </a:r>
            <a:endParaRPr lang="ko-KR" altLang="en-US" dirty="0"/>
          </a:p>
        </p:txBody>
      </p:sp>
      <p:sp>
        <p:nvSpPr>
          <p:cNvPr id="5" name="직사각형 4">
            <a:extLst>
              <a:ext uri="{FF2B5EF4-FFF2-40B4-BE49-F238E27FC236}">
                <a16:creationId xmlns:a16="http://schemas.microsoft.com/office/drawing/2014/main" id="{245D836C-C39E-4F72-B375-9C83FAF66733}"/>
              </a:ext>
            </a:extLst>
          </p:cNvPr>
          <p:cNvSpPr/>
          <p:nvPr/>
        </p:nvSpPr>
        <p:spPr>
          <a:xfrm>
            <a:off x="6048061" y="3550607"/>
            <a:ext cx="177604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OpenAI</a:t>
            </a:r>
            <a:endParaRPr lang="ko-KR" altLang="en-US" dirty="0"/>
          </a:p>
        </p:txBody>
      </p:sp>
      <p:sp>
        <p:nvSpPr>
          <p:cNvPr id="6" name="직사각형 5">
            <a:extLst>
              <a:ext uri="{FF2B5EF4-FFF2-40B4-BE49-F238E27FC236}">
                <a16:creationId xmlns:a16="http://schemas.microsoft.com/office/drawing/2014/main" id="{FBA80506-C03E-4F5E-AE7A-6E84588FC2BB}"/>
              </a:ext>
            </a:extLst>
          </p:cNvPr>
          <p:cNvSpPr/>
          <p:nvPr/>
        </p:nvSpPr>
        <p:spPr>
          <a:xfrm>
            <a:off x="1337066" y="2696348"/>
            <a:ext cx="200323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Google</a:t>
            </a:r>
            <a:endParaRPr lang="ko-KR" altLang="en-US" dirty="0"/>
          </a:p>
        </p:txBody>
      </p:sp>
      <p:sp>
        <p:nvSpPr>
          <p:cNvPr id="7" name="직사각형 6">
            <a:extLst>
              <a:ext uri="{FF2B5EF4-FFF2-40B4-BE49-F238E27FC236}">
                <a16:creationId xmlns:a16="http://schemas.microsoft.com/office/drawing/2014/main" id="{BDB979B4-8A25-4203-8101-D96E9A448E4C}"/>
              </a:ext>
            </a:extLst>
          </p:cNvPr>
          <p:cNvSpPr/>
          <p:nvPr/>
        </p:nvSpPr>
        <p:spPr>
          <a:xfrm>
            <a:off x="9127295" y="4213406"/>
            <a:ext cx="177604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Twitter</a:t>
            </a:r>
            <a:endParaRPr lang="ko-KR" altLang="en-US" dirty="0"/>
          </a:p>
        </p:txBody>
      </p:sp>
      <p:sp>
        <p:nvSpPr>
          <p:cNvPr id="8" name="직사각형 7">
            <a:extLst>
              <a:ext uri="{FF2B5EF4-FFF2-40B4-BE49-F238E27FC236}">
                <a16:creationId xmlns:a16="http://schemas.microsoft.com/office/drawing/2014/main" id="{A498E37E-BB49-4460-B7EA-E28B30712481}"/>
              </a:ext>
            </a:extLst>
          </p:cNvPr>
          <p:cNvSpPr/>
          <p:nvPr/>
        </p:nvSpPr>
        <p:spPr>
          <a:xfrm>
            <a:off x="5080908" y="5116703"/>
            <a:ext cx="177604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Microsoft</a:t>
            </a:r>
            <a:endParaRPr lang="ko-KR" altLang="en-US" dirty="0"/>
          </a:p>
        </p:txBody>
      </p:sp>
      <p:sp>
        <p:nvSpPr>
          <p:cNvPr id="9" name="직사각형 8">
            <a:extLst>
              <a:ext uri="{FF2B5EF4-FFF2-40B4-BE49-F238E27FC236}">
                <a16:creationId xmlns:a16="http://schemas.microsoft.com/office/drawing/2014/main" id="{5BE0D7D7-C452-4BC9-8AF6-BE4A4DF1FB4C}"/>
              </a:ext>
            </a:extLst>
          </p:cNvPr>
          <p:cNvSpPr/>
          <p:nvPr/>
        </p:nvSpPr>
        <p:spPr>
          <a:xfrm>
            <a:off x="9192359" y="6069621"/>
            <a:ext cx="1776046" cy="46599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ko-KR" dirty="0"/>
              <a:t>x.AI</a:t>
            </a:r>
            <a:endParaRPr lang="ko-KR" altLang="en-US" dirty="0"/>
          </a:p>
        </p:txBody>
      </p:sp>
      <p:sp>
        <p:nvSpPr>
          <p:cNvPr id="11" name="직사각형 10">
            <a:extLst>
              <a:ext uri="{FF2B5EF4-FFF2-40B4-BE49-F238E27FC236}">
                <a16:creationId xmlns:a16="http://schemas.microsoft.com/office/drawing/2014/main" id="{49E4D080-F9BE-4251-B85A-35E27D82A95B}"/>
              </a:ext>
            </a:extLst>
          </p:cNvPr>
          <p:cNvSpPr/>
          <p:nvPr/>
        </p:nvSpPr>
        <p:spPr>
          <a:xfrm>
            <a:off x="1282810" y="6069621"/>
            <a:ext cx="2003236" cy="46599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ko-KR" dirty="0"/>
              <a:t>Bard</a:t>
            </a:r>
            <a:endParaRPr lang="ko-KR" altLang="en-US" dirty="0"/>
          </a:p>
        </p:txBody>
      </p:sp>
      <p:sp>
        <p:nvSpPr>
          <p:cNvPr id="12" name="화살표: 아래쪽 11">
            <a:extLst>
              <a:ext uri="{FF2B5EF4-FFF2-40B4-BE49-F238E27FC236}">
                <a16:creationId xmlns:a16="http://schemas.microsoft.com/office/drawing/2014/main" id="{36325DDE-FD8F-4C26-A222-8EF91BA62528}"/>
              </a:ext>
            </a:extLst>
          </p:cNvPr>
          <p:cNvSpPr/>
          <p:nvPr/>
        </p:nvSpPr>
        <p:spPr>
          <a:xfrm>
            <a:off x="2214392" y="3237724"/>
            <a:ext cx="110196" cy="27146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화살표: 아래쪽 12">
            <a:extLst>
              <a:ext uri="{FF2B5EF4-FFF2-40B4-BE49-F238E27FC236}">
                <a16:creationId xmlns:a16="http://schemas.microsoft.com/office/drawing/2014/main" id="{07AE824B-2982-4608-9147-BE3EA27E4191}"/>
              </a:ext>
            </a:extLst>
          </p:cNvPr>
          <p:cNvSpPr/>
          <p:nvPr/>
        </p:nvSpPr>
        <p:spPr>
          <a:xfrm flipH="1">
            <a:off x="5881824" y="5538811"/>
            <a:ext cx="110195" cy="4355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화살표: 아래쪽 13">
            <a:extLst>
              <a:ext uri="{FF2B5EF4-FFF2-40B4-BE49-F238E27FC236}">
                <a16:creationId xmlns:a16="http://schemas.microsoft.com/office/drawing/2014/main" id="{5BB53BAA-BB8E-49AC-AF67-486BE119BDBA}"/>
              </a:ext>
            </a:extLst>
          </p:cNvPr>
          <p:cNvSpPr/>
          <p:nvPr/>
        </p:nvSpPr>
        <p:spPr>
          <a:xfrm>
            <a:off x="9960220" y="4760401"/>
            <a:ext cx="110197" cy="12139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3C00BB09-1286-4653-AA31-39352FD3209D}"/>
              </a:ext>
            </a:extLst>
          </p:cNvPr>
          <p:cNvSpPr/>
          <p:nvPr/>
        </p:nvSpPr>
        <p:spPr>
          <a:xfrm>
            <a:off x="9552843" y="141375"/>
            <a:ext cx="2089638" cy="461665"/>
          </a:xfrm>
          <a:prstGeom prst="rect">
            <a:avLst/>
          </a:prstGeom>
        </p:spPr>
        <p:txBody>
          <a:bodyPr wrap="square">
            <a:spAutoFit/>
          </a:bodyPr>
          <a:lstStyle/>
          <a:p>
            <a:pPr fontAlgn="ctr"/>
            <a:r>
              <a:rPr lang="en-US" altLang="ko-KR" sz="1200" dirty="0"/>
              <a:t>Artificial Intelligence 1950</a:t>
            </a:r>
          </a:p>
          <a:p>
            <a:pPr fontAlgn="ctr"/>
            <a:r>
              <a:rPr lang="en-US" altLang="ko-KR" sz="1200" dirty="0"/>
              <a:t>Machine learning</a:t>
            </a:r>
            <a:endParaRPr lang="ko-KR" altLang="ko-KR" sz="1200" dirty="0"/>
          </a:p>
        </p:txBody>
      </p:sp>
      <p:sp>
        <p:nvSpPr>
          <p:cNvPr id="16" name="직사각형 15">
            <a:extLst>
              <a:ext uri="{FF2B5EF4-FFF2-40B4-BE49-F238E27FC236}">
                <a16:creationId xmlns:a16="http://schemas.microsoft.com/office/drawing/2014/main" id="{E830D79E-A797-4A05-8B8B-BC871E442459}"/>
              </a:ext>
            </a:extLst>
          </p:cNvPr>
          <p:cNvSpPr/>
          <p:nvPr/>
        </p:nvSpPr>
        <p:spPr>
          <a:xfrm>
            <a:off x="517282" y="141374"/>
            <a:ext cx="1485900" cy="646331"/>
          </a:xfrm>
          <a:prstGeom prst="rect">
            <a:avLst/>
          </a:prstGeom>
        </p:spPr>
        <p:txBody>
          <a:bodyPr wrap="square">
            <a:spAutoFit/>
          </a:bodyPr>
          <a:lstStyle/>
          <a:p>
            <a:pPr fontAlgn="ctr"/>
            <a:r>
              <a:rPr lang="en-US" altLang="ko-KR" sz="1200" dirty="0"/>
              <a:t>Perceptron 1957</a:t>
            </a:r>
          </a:p>
          <a:p>
            <a:pPr fontAlgn="ctr"/>
            <a:r>
              <a:rPr lang="en-US" altLang="ko-KR" sz="1200" dirty="0"/>
              <a:t>Neural Networks</a:t>
            </a:r>
          </a:p>
          <a:p>
            <a:pPr fontAlgn="ctr"/>
            <a:r>
              <a:rPr lang="en-US" altLang="ko-KR" sz="1200" dirty="0"/>
              <a:t>Deep Learning</a:t>
            </a:r>
            <a:endParaRPr lang="ko-KR" altLang="ko-KR" sz="1200" dirty="0"/>
          </a:p>
        </p:txBody>
      </p:sp>
      <p:sp>
        <p:nvSpPr>
          <p:cNvPr id="17" name="직사각형 16">
            <a:extLst>
              <a:ext uri="{FF2B5EF4-FFF2-40B4-BE49-F238E27FC236}">
                <a16:creationId xmlns:a16="http://schemas.microsoft.com/office/drawing/2014/main" id="{7EC89886-ED40-4857-BB29-0AB80DB7038F}"/>
              </a:ext>
            </a:extLst>
          </p:cNvPr>
          <p:cNvSpPr/>
          <p:nvPr/>
        </p:nvSpPr>
        <p:spPr>
          <a:xfrm>
            <a:off x="4831374" y="1116619"/>
            <a:ext cx="2089638" cy="276999"/>
          </a:xfrm>
          <a:prstGeom prst="rect">
            <a:avLst/>
          </a:prstGeom>
        </p:spPr>
        <p:txBody>
          <a:bodyPr wrap="square">
            <a:spAutoFit/>
          </a:bodyPr>
          <a:lstStyle/>
          <a:p>
            <a:pPr fontAlgn="ctr"/>
            <a:r>
              <a:rPr lang="en-US" altLang="ko-KR" sz="1200" dirty="0"/>
              <a:t>2010</a:t>
            </a:r>
            <a:endParaRPr lang="ko-KR" altLang="ko-KR" sz="1200" dirty="0"/>
          </a:p>
        </p:txBody>
      </p:sp>
      <p:sp>
        <p:nvSpPr>
          <p:cNvPr id="18" name="직사각형 17">
            <a:extLst>
              <a:ext uri="{FF2B5EF4-FFF2-40B4-BE49-F238E27FC236}">
                <a16:creationId xmlns:a16="http://schemas.microsoft.com/office/drawing/2014/main" id="{D34D4612-5C2F-4C32-B23A-F4337EBAC3D4}"/>
              </a:ext>
            </a:extLst>
          </p:cNvPr>
          <p:cNvSpPr/>
          <p:nvPr/>
        </p:nvSpPr>
        <p:spPr>
          <a:xfrm>
            <a:off x="7824107" y="3506604"/>
            <a:ext cx="2089638" cy="276999"/>
          </a:xfrm>
          <a:prstGeom prst="rect">
            <a:avLst/>
          </a:prstGeom>
        </p:spPr>
        <p:txBody>
          <a:bodyPr wrap="square">
            <a:spAutoFit/>
          </a:bodyPr>
          <a:lstStyle/>
          <a:p>
            <a:pPr fontAlgn="ctr"/>
            <a:r>
              <a:rPr lang="en-US" altLang="ko-KR" sz="1200" dirty="0"/>
              <a:t>2015 Elon Musk</a:t>
            </a:r>
            <a:endParaRPr lang="ko-KR" altLang="ko-KR" sz="1200" dirty="0"/>
          </a:p>
        </p:txBody>
      </p:sp>
      <p:cxnSp>
        <p:nvCxnSpPr>
          <p:cNvPr id="21" name="직선 화살표 연결선 20">
            <a:extLst>
              <a:ext uri="{FF2B5EF4-FFF2-40B4-BE49-F238E27FC236}">
                <a16:creationId xmlns:a16="http://schemas.microsoft.com/office/drawing/2014/main" id="{4DD736BC-91DD-4B3A-A874-7D45FA6A0896}"/>
              </a:ext>
            </a:extLst>
          </p:cNvPr>
          <p:cNvCxnSpPr/>
          <p:nvPr/>
        </p:nvCxnSpPr>
        <p:spPr>
          <a:xfrm>
            <a:off x="1800959" y="668215"/>
            <a:ext cx="1301261" cy="448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5A7A9F46-158B-498A-BB4C-0C874FF01FA6}"/>
              </a:ext>
            </a:extLst>
          </p:cNvPr>
          <p:cNvCxnSpPr/>
          <p:nvPr/>
        </p:nvCxnSpPr>
        <p:spPr>
          <a:xfrm flipH="1">
            <a:off x="5370636" y="372207"/>
            <a:ext cx="4097215" cy="882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68A9CB02-02DE-4919-BBE2-B56B18653480}"/>
              </a:ext>
            </a:extLst>
          </p:cNvPr>
          <p:cNvCxnSpPr>
            <a:cxnSpLocks/>
          </p:cNvCxnSpPr>
          <p:nvPr/>
        </p:nvCxnSpPr>
        <p:spPr>
          <a:xfrm flipH="1">
            <a:off x="7217559" y="372207"/>
            <a:ext cx="2250293" cy="3116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0700923C-D9AA-448F-99ED-A1B07805DCA9}"/>
              </a:ext>
            </a:extLst>
          </p:cNvPr>
          <p:cNvCxnSpPr>
            <a:cxnSpLocks/>
          </p:cNvCxnSpPr>
          <p:nvPr/>
        </p:nvCxnSpPr>
        <p:spPr>
          <a:xfrm flipH="1">
            <a:off x="2451589" y="1179660"/>
            <a:ext cx="1781798" cy="1434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8977EC8D-1637-4A5F-945D-EAB04B0F25F5}"/>
              </a:ext>
            </a:extLst>
          </p:cNvPr>
          <p:cNvSpPr/>
          <p:nvPr/>
        </p:nvSpPr>
        <p:spPr>
          <a:xfrm>
            <a:off x="3300434" y="2614027"/>
            <a:ext cx="2089638" cy="276999"/>
          </a:xfrm>
          <a:prstGeom prst="rect">
            <a:avLst/>
          </a:prstGeom>
        </p:spPr>
        <p:txBody>
          <a:bodyPr wrap="square">
            <a:spAutoFit/>
          </a:bodyPr>
          <a:lstStyle/>
          <a:p>
            <a:pPr fontAlgn="ctr"/>
            <a:r>
              <a:rPr lang="en-US" altLang="ko-KR" sz="1200" dirty="0"/>
              <a:t>2014</a:t>
            </a:r>
            <a:endParaRPr lang="ko-KR" altLang="ko-KR" sz="1200" dirty="0"/>
          </a:p>
        </p:txBody>
      </p:sp>
      <p:cxnSp>
        <p:nvCxnSpPr>
          <p:cNvPr id="31" name="직선 화살표 연결선 30">
            <a:extLst>
              <a:ext uri="{FF2B5EF4-FFF2-40B4-BE49-F238E27FC236}">
                <a16:creationId xmlns:a16="http://schemas.microsoft.com/office/drawing/2014/main" id="{0E810A58-7F50-47E8-A343-D97CF574995D}"/>
              </a:ext>
            </a:extLst>
          </p:cNvPr>
          <p:cNvCxnSpPr>
            <a:cxnSpLocks/>
          </p:cNvCxnSpPr>
          <p:nvPr/>
        </p:nvCxnSpPr>
        <p:spPr>
          <a:xfrm flipH="1">
            <a:off x="5968931" y="4111435"/>
            <a:ext cx="746374" cy="961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F83B3876-916C-460C-9D11-CBAB94DA5B33}"/>
              </a:ext>
            </a:extLst>
          </p:cNvPr>
          <p:cNvSpPr/>
          <p:nvPr/>
        </p:nvSpPr>
        <p:spPr>
          <a:xfrm>
            <a:off x="787622" y="3929332"/>
            <a:ext cx="1485899" cy="646331"/>
          </a:xfrm>
          <a:prstGeom prst="rect">
            <a:avLst/>
          </a:prstGeom>
        </p:spPr>
        <p:txBody>
          <a:bodyPr wrap="square">
            <a:spAutoFit/>
          </a:bodyPr>
          <a:lstStyle/>
          <a:p>
            <a:pPr algn="r" fontAlgn="ctr"/>
            <a:r>
              <a:rPr lang="en-US" altLang="ko-KR" sz="1200" dirty="0"/>
              <a:t>AlphaGo 2016</a:t>
            </a:r>
          </a:p>
          <a:p>
            <a:pPr algn="r" fontAlgn="ctr"/>
            <a:r>
              <a:rPr lang="en-US" altLang="ko-KR" sz="1200" dirty="0" err="1"/>
              <a:t>AlphaZero</a:t>
            </a:r>
            <a:r>
              <a:rPr lang="en-US" altLang="ko-KR" sz="1200" dirty="0"/>
              <a:t> 2017</a:t>
            </a:r>
          </a:p>
          <a:p>
            <a:pPr algn="r" fontAlgn="ctr"/>
            <a:endParaRPr lang="en-US" altLang="ko-KR" sz="1200" dirty="0"/>
          </a:p>
        </p:txBody>
      </p:sp>
      <p:cxnSp>
        <p:nvCxnSpPr>
          <p:cNvPr id="39" name="직선 화살표 연결선 38">
            <a:extLst>
              <a:ext uri="{FF2B5EF4-FFF2-40B4-BE49-F238E27FC236}">
                <a16:creationId xmlns:a16="http://schemas.microsoft.com/office/drawing/2014/main" id="{9B062B3C-FC24-43BA-9029-6D61C690D5AE}"/>
              </a:ext>
            </a:extLst>
          </p:cNvPr>
          <p:cNvCxnSpPr>
            <a:cxnSpLocks/>
          </p:cNvCxnSpPr>
          <p:nvPr/>
        </p:nvCxnSpPr>
        <p:spPr>
          <a:xfrm flipV="1">
            <a:off x="3637149" y="4838266"/>
            <a:ext cx="2410912" cy="3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직사각형 39">
            <a:extLst>
              <a:ext uri="{FF2B5EF4-FFF2-40B4-BE49-F238E27FC236}">
                <a16:creationId xmlns:a16="http://schemas.microsoft.com/office/drawing/2014/main" id="{825166AF-0B64-462F-BCF9-201E29A6571A}"/>
              </a:ext>
            </a:extLst>
          </p:cNvPr>
          <p:cNvSpPr/>
          <p:nvPr/>
        </p:nvSpPr>
        <p:spPr>
          <a:xfrm>
            <a:off x="5144966" y="6069621"/>
            <a:ext cx="1776046" cy="46599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ko-KR" dirty="0"/>
              <a:t>chat GPT</a:t>
            </a:r>
            <a:endParaRPr lang="ko-KR" altLang="en-US" dirty="0"/>
          </a:p>
        </p:txBody>
      </p:sp>
      <p:sp>
        <p:nvSpPr>
          <p:cNvPr id="42" name="직사각형 41">
            <a:extLst>
              <a:ext uri="{FF2B5EF4-FFF2-40B4-BE49-F238E27FC236}">
                <a16:creationId xmlns:a16="http://schemas.microsoft.com/office/drawing/2014/main" id="{8202A562-20DB-43B3-93EC-CC2969CAA740}"/>
              </a:ext>
            </a:extLst>
          </p:cNvPr>
          <p:cNvSpPr/>
          <p:nvPr/>
        </p:nvSpPr>
        <p:spPr>
          <a:xfrm>
            <a:off x="3286046" y="6063263"/>
            <a:ext cx="595489" cy="277000"/>
          </a:xfrm>
          <a:prstGeom prst="rect">
            <a:avLst/>
          </a:prstGeom>
        </p:spPr>
        <p:txBody>
          <a:bodyPr wrap="square">
            <a:spAutoFit/>
          </a:bodyPr>
          <a:lstStyle/>
          <a:p>
            <a:pPr fontAlgn="ctr"/>
            <a:r>
              <a:rPr lang="en-US" altLang="ko-KR" sz="1200" dirty="0"/>
              <a:t>2023</a:t>
            </a:r>
            <a:endParaRPr lang="ko-KR" altLang="ko-KR" sz="1200" dirty="0"/>
          </a:p>
        </p:txBody>
      </p:sp>
      <p:cxnSp>
        <p:nvCxnSpPr>
          <p:cNvPr id="51" name="직선 화살표 연결선 50">
            <a:extLst>
              <a:ext uri="{FF2B5EF4-FFF2-40B4-BE49-F238E27FC236}">
                <a16:creationId xmlns:a16="http://schemas.microsoft.com/office/drawing/2014/main" id="{49C9CCF0-7756-4A04-B369-EA4D4AD2BB62}"/>
              </a:ext>
            </a:extLst>
          </p:cNvPr>
          <p:cNvCxnSpPr>
            <a:cxnSpLocks/>
          </p:cNvCxnSpPr>
          <p:nvPr/>
        </p:nvCxnSpPr>
        <p:spPr>
          <a:xfrm>
            <a:off x="9127295" y="3744961"/>
            <a:ext cx="888023" cy="377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직사각형 51">
            <a:extLst>
              <a:ext uri="{FF2B5EF4-FFF2-40B4-BE49-F238E27FC236}">
                <a16:creationId xmlns:a16="http://schemas.microsoft.com/office/drawing/2014/main" id="{955EF9FE-3CB4-43A5-BDEA-5613EF01D8F8}"/>
              </a:ext>
            </a:extLst>
          </p:cNvPr>
          <p:cNvSpPr/>
          <p:nvPr/>
        </p:nvSpPr>
        <p:spPr>
          <a:xfrm>
            <a:off x="2209745" y="4702465"/>
            <a:ext cx="1404231" cy="276999"/>
          </a:xfrm>
          <a:prstGeom prst="rect">
            <a:avLst/>
          </a:prstGeom>
        </p:spPr>
        <p:txBody>
          <a:bodyPr wrap="none">
            <a:spAutoFit/>
          </a:bodyPr>
          <a:lstStyle/>
          <a:p>
            <a:pPr algn="r" fontAlgn="ctr"/>
            <a:r>
              <a:rPr lang="en-US" altLang="ko-KR" sz="1200" dirty="0">
                <a:effectLst>
                  <a:outerShdw blurRad="38100" dist="38100" dir="2700000" algn="tl">
                    <a:srgbClr val="000000">
                      <a:alpha val="43137"/>
                    </a:srgbClr>
                  </a:outerShdw>
                </a:effectLst>
              </a:rPr>
              <a:t>Transformer 2018</a:t>
            </a:r>
            <a:endParaRPr lang="ko-KR" altLang="ko-KR" sz="1200" dirty="0">
              <a:effectLst>
                <a:outerShdw blurRad="38100" dist="38100" dir="2700000" algn="tl">
                  <a:srgbClr val="000000">
                    <a:alpha val="43137"/>
                  </a:srgbClr>
                </a:outerShdw>
              </a:effectLst>
            </a:endParaRPr>
          </a:p>
        </p:txBody>
      </p:sp>
      <p:sp>
        <p:nvSpPr>
          <p:cNvPr id="65" name="직사각형 64">
            <a:extLst>
              <a:ext uri="{FF2B5EF4-FFF2-40B4-BE49-F238E27FC236}">
                <a16:creationId xmlns:a16="http://schemas.microsoft.com/office/drawing/2014/main" id="{9F17BBE1-DB2B-4F29-8BC5-135C4159FB8A}"/>
              </a:ext>
            </a:extLst>
          </p:cNvPr>
          <p:cNvSpPr/>
          <p:nvPr/>
        </p:nvSpPr>
        <p:spPr>
          <a:xfrm>
            <a:off x="3241610" y="1868186"/>
            <a:ext cx="2007281" cy="276999"/>
          </a:xfrm>
          <a:prstGeom prst="rect">
            <a:avLst/>
          </a:prstGeom>
        </p:spPr>
        <p:txBody>
          <a:bodyPr wrap="none">
            <a:spAutoFit/>
          </a:bodyPr>
          <a:lstStyle/>
          <a:p>
            <a:r>
              <a:rPr lang="en-US" altLang="ko-KR" sz="1200" dirty="0"/>
              <a:t>ImageNet Challenge 2012</a:t>
            </a:r>
            <a:endParaRPr lang="ko-KR" altLang="en-US" sz="1200" dirty="0"/>
          </a:p>
        </p:txBody>
      </p:sp>
      <p:sp>
        <p:nvSpPr>
          <p:cNvPr id="32" name="직사각형 31">
            <a:extLst>
              <a:ext uri="{FF2B5EF4-FFF2-40B4-BE49-F238E27FC236}">
                <a16:creationId xmlns:a16="http://schemas.microsoft.com/office/drawing/2014/main" id="{2388F914-7DF8-410C-BB50-B4EA486C2634}"/>
              </a:ext>
            </a:extLst>
          </p:cNvPr>
          <p:cNvSpPr/>
          <p:nvPr/>
        </p:nvSpPr>
        <p:spPr>
          <a:xfrm>
            <a:off x="6833958" y="5073292"/>
            <a:ext cx="2089638" cy="276999"/>
          </a:xfrm>
          <a:prstGeom prst="rect">
            <a:avLst/>
          </a:prstGeom>
        </p:spPr>
        <p:txBody>
          <a:bodyPr wrap="square">
            <a:spAutoFit/>
          </a:bodyPr>
          <a:lstStyle/>
          <a:p>
            <a:pPr fontAlgn="ctr"/>
            <a:r>
              <a:rPr lang="en-US" altLang="ko-KR" sz="1200" dirty="0"/>
              <a:t>2019</a:t>
            </a:r>
            <a:endParaRPr lang="ko-KR" altLang="ko-KR" sz="1200" dirty="0"/>
          </a:p>
        </p:txBody>
      </p:sp>
      <p:sp>
        <p:nvSpPr>
          <p:cNvPr id="36" name="직사각형 35">
            <a:extLst>
              <a:ext uri="{FF2B5EF4-FFF2-40B4-BE49-F238E27FC236}">
                <a16:creationId xmlns:a16="http://schemas.microsoft.com/office/drawing/2014/main" id="{F15E46D8-D6D3-428B-8C6C-EDE6070DCF18}"/>
              </a:ext>
            </a:extLst>
          </p:cNvPr>
          <p:cNvSpPr/>
          <p:nvPr/>
        </p:nvSpPr>
        <p:spPr>
          <a:xfrm>
            <a:off x="2238276" y="3550747"/>
            <a:ext cx="1352165" cy="276999"/>
          </a:xfrm>
          <a:prstGeom prst="rect">
            <a:avLst/>
          </a:prstGeom>
        </p:spPr>
        <p:txBody>
          <a:bodyPr wrap="none">
            <a:spAutoFit/>
          </a:bodyPr>
          <a:lstStyle/>
          <a:p>
            <a:pPr algn="r" fontAlgn="ctr"/>
            <a:r>
              <a:rPr lang="en-US" altLang="ko-KR" sz="1200" dirty="0">
                <a:effectLst>
                  <a:outerShdw blurRad="38100" dist="38100" dir="2700000" algn="tl">
                    <a:srgbClr val="000000">
                      <a:alpha val="43137"/>
                    </a:srgbClr>
                  </a:outerShdw>
                </a:effectLst>
              </a:rPr>
              <a:t>TensorFlow 2015</a:t>
            </a:r>
            <a:endParaRPr lang="ko-KR" altLang="ko-KR" sz="1200" dirty="0">
              <a:effectLst>
                <a:outerShdw blurRad="38100" dist="38100" dir="2700000" algn="tl">
                  <a:srgbClr val="000000">
                    <a:alpha val="43137"/>
                  </a:srgbClr>
                </a:outerShdw>
              </a:effectLst>
            </a:endParaRPr>
          </a:p>
        </p:txBody>
      </p:sp>
      <p:sp>
        <p:nvSpPr>
          <p:cNvPr id="43" name="직사각형 42">
            <a:extLst>
              <a:ext uri="{FF2B5EF4-FFF2-40B4-BE49-F238E27FC236}">
                <a16:creationId xmlns:a16="http://schemas.microsoft.com/office/drawing/2014/main" id="{5B47F0F9-5A22-4381-A238-6C4747582A2D}"/>
              </a:ext>
            </a:extLst>
          </p:cNvPr>
          <p:cNvSpPr/>
          <p:nvPr/>
        </p:nvSpPr>
        <p:spPr>
          <a:xfrm>
            <a:off x="10903341" y="4169402"/>
            <a:ext cx="595489" cy="276999"/>
          </a:xfrm>
          <a:prstGeom prst="rect">
            <a:avLst/>
          </a:prstGeom>
        </p:spPr>
        <p:txBody>
          <a:bodyPr wrap="square">
            <a:spAutoFit/>
          </a:bodyPr>
          <a:lstStyle/>
          <a:p>
            <a:pPr fontAlgn="ctr"/>
            <a:r>
              <a:rPr lang="en-US" altLang="ko-KR" sz="1200" dirty="0"/>
              <a:t>2021</a:t>
            </a:r>
            <a:endParaRPr lang="ko-KR" altLang="ko-KR" sz="1200" dirty="0"/>
          </a:p>
        </p:txBody>
      </p:sp>
      <p:sp>
        <p:nvSpPr>
          <p:cNvPr id="44" name="직사각형 43">
            <a:extLst>
              <a:ext uri="{FF2B5EF4-FFF2-40B4-BE49-F238E27FC236}">
                <a16:creationId xmlns:a16="http://schemas.microsoft.com/office/drawing/2014/main" id="{AC19CD2C-CC17-49C6-9F88-D16CF4F93BD6}"/>
              </a:ext>
            </a:extLst>
          </p:cNvPr>
          <p:cNvSpPr/>
          <p:nvPr/>
        </p:nvSpPr>
        <p:spPr>
          <a:xfrm>
            <a:off x="10980846" y="6025617"/>
            <a:ext cx="595489" cy="277000"/>
          </a:xfrm>
          <a:prstGeom prst="rect">
            <a:avLst/>
          </a:prstGeom>
        </p:spPr>
        <p:txBody>
          <a:bodyPr wrap="square">
            <a:spAutoFit/>
          </a:bodyPr>
          <a:lstStyle/>
          <a:p>
            <a:pPr fontAlgn="ctr"/>
            <a:r>
              <a:rPr lang="en-US" altLang="ko-KR" sz="1200" dirty="0"/>
              <a:t>2023</a:t>
            </a:r>
            <a:endParaRPr lang="ko-KR" altLang="ko-KR" sz="1200" dirty="0"/>
          </a:p>
        </p:txBody>
      </p:sp>
      <p:sp>
        <p:nvSpPr>
          <p:cNvPr id="45" name="직사각형 44">
            <a:extLst>
              <a:ext uri="{FF2B5EF4-FFF2-40B4-BE49-F238E27FC236}">
                <a16:creationId xmlns:a16="http://schemas.microsoft.com/office/drawing/2014/main" id="{1A57F181-8FB9-4176-A058-C6F4E09C78B9}"/>
              </a:ext>
            </a:extLst>
          </p:cNvPr>
          <p:cNvSpPr/>
          <p:nvPr/>
        </p:nvSpPr>
        <p:spPr>
          <a:xfrm>
            <a:off x="6933453" y="6025617"/>
            <a:ext cx="2089638" cy="276999"/>
          </a:xfrm>
          <a:prstGeom prst="rect">
            <a:avLst/>
          </a:prstGeom>
        </p:spPr>
        <p:txBody>
          <a:bodyPr wrap="square">
            <a:spAutoFit/>
          </a:bodyPr>
          <a:lstStyle/>
          <a:p>
            <a:pPr fontAlgn="ctr"/>
            <a:r>
              <a:rPr lang="en-US" altLang="ko-KR" sz="1200" dirty="0"/>
              <a:t>2018~</a:t>
            </a:r>
            <a:endParaRPr lang="ko-KR" altLang="ko-KR" sz="1200" dirty="0"/>
          </a:p>
        </p:txBody>
      </p:sp>
      <p:cxnSp>
        <p:nvCxnSpPr>
          <p:cNvPr id="29" name="직선 화살표 연결선 28">
            <a:extLst>
              <a:ext uri="{FF2B5EF4-FFF2-40B4-BE49-F238E27FC236}">
                <a16:creationId xmlns:a16="http://schemas.microsoft.com/office/drawing/2014/main" id="{E7B1D185-59CB-4F9F-AA9B-D807A7C14FEC}"/>
              </a:ext>
            </a:extLst>
          </p:cNvPr>
          <p:cNvCxnSpPr>
            <a:cxnSpLocks/>
          </p:cNvCxnSpPr>
          <p:nvPr/>
        </p:nvCxnSpPr>
        <p:spPr>
          <a:xfrm>
            <a:off x="5144966" y="2145185"/>
            <a:ext cx="1570339" cy="1283815"/>
          </a:xfrm>
          <a:prstGeom prst="straightConnector1">
            <a:avLst/>
          </a:prstGeom>
          <a:ln>
            <a:gradFill>
              <a:gsLst>
                <a:gs pos="41000">
                  <a:srgbClr val="DAE3F3"/>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97915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FFD1E7F3-E2D4-4D00-8D5D-F25136C68FDA}"/>
              </a:ext>
            </a:extLst>
          </p:cNvPr>
          <p:cNvSpPr>
            <a:spLocks noGrp="1"/>
          </p:cNvSpPr>
          <p:nvPr>
            <p:ph idx="1"/>
          </p:nvPr>
        </p:nvSpPr>
        <p:spPr>
          <a:xfrm>
            <a:off x="7226300" y="1825625"/>
            <a:ext cx="4127499" cy="4351338"/>
          </a:xfrm>
        </p:spPr>
        <p:txBody>
          <a:bodyPr/>
          <a:lstStyle/>
          <a:p>
            <a:r>
              <a:rPr lang="en-US" altLang="ko-KR" dirty="0"/>
              <a:t>2015</a:t>
            </a:r>
          </a:p>
          <a:p>
            <a:endParaRPr lang="en-US" altLang="ko-KR" dirty="0"/>
          </a:p>
          <a:p>
            <a:r>
              <a:rPr lang="x-none" altLang="ko-KR" dirty="0"/>
              <a:t>C</a:t>
            </a:r>
            <a:r>
              <a:rPr lang="ko-KR" altLang="ko-KR" dirty="0" err="1"/>
              <a:t>hat</a:t>
            </a:r>
            <a:r>
              <a:rPr lang="ko-KR" altLang="ko-KR" dirty="0"/>
              <a:t> GPT-1 – 2018</a:t>
            </a:r>
          </a:p>
          <a:p>
            <a:r>
              <a:rPr lang="x-none" altLang="ko-KR" dirty="0"/>
              <a:t>C</a:t>
            </a:r>
            <a:r>
              <a:rPr lang="ko-KR" altLang="ko-KR" dirty="0" err="1"/>
              <a:t>hat</a:t>
            </a:r>
            <a:r>
              <a:rPr lang="ko-KR" altLang="ko-KR" dirty="0"/>
              <a:t> GPT-2 – 2019</a:t>
            </a:r>
          </a:p>
          <a:p>
            <a:r>
              <a:rPr lang="ko-KR" altLang="ko-KR" dirty="0" err="1"/>
              <a:t>Chat</a:t>
            </a:r>
            <a:r>
              <a:rPr lang="ko-KR" altLang="ko-KR" dirty="0"/>
              <a:t> GPT-3 – 2020</a:t>
            </a:r>
          </a:p>
          <a:p>
            <a:r>
              <a:rPr lang="ko-KR" altLang="ko-KR" dirty="0" err="1"/>
              <a:t>Chat</a:t>
            </a:r>
            <a:r>
              <a:rPr lang="ko-KR" altLang="ko-KR" dirty="0"/>
              <a:t> GPT3X – 2022</a:t>
            </a:r>
          </a:p>
          <a:p>
            <a:endParaRPr lang="ko-KR" altLang="en-US" dirty="0"/>
          </a:p>
        </p:txBody>
      </p:sp>
      <p:pic>
        <p:nvPicPr>
          <p:cNvPr id="1026" name="Picture 2" descr="OpenAI Logo PNG Images with Transparent Background">
            <a:extLst>
              <a:ext uri="{FF2B5EF4-FFF2-40B4-BE49-F238E27FC236}">
                <a16:creationId xmlns:a16="http://schemas.microsoft.com/office/drawing/2014/main" id="{412FBE4E-87B6-42C6-B1BA-6C3A227A6D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7038" y="1825625"/>
            <a:ext cx="4538962" cy="3980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5789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2977001-2C0D-46C0-80FA-B66D7627B73E}"/>
              </a:ext>
            </a:extLst>
          </p:cNvPr>
          <p:cNvSpPr>
            <a:spLocks noGrp="1"/>
          </p:cNvSpPr>
          <p:nvPr>
            <p:ph type="title"/>
          </p:nvPr>
        </p:nvSpPr>
        <p:spPr/>
        <p:txBody>
          <a:bodyPr>
            <a:normAutofit/>
          </a:bodyPr>
          <a:lstStyle/>
          <a:p>
            <a:pPr algn="ctr"/>
            <a:r>
              <a:rPr lang="en-US" altLang="ko-KR" sz="2200" b="1" dirty="0"/>
              <a:t>NVIDIA</a:t>
            </a:r>
            <a:r>
              <a:rPr lang="ko-KR" altLang="en-US" sz="2200" b="1" dirty="0"/>
              <a:t>의 과학시간 </a:t>
            </a:r>
            <a:r>
              <a:rPr lang="en-US" altLang="ko-KR" sz="2200" b="1" dirty="0"/>
              <a:t>- GPU</a:t>
            </a:r>
            <a:r>
              <a:rPr lang="ko-KR" altLang="en-US" sz="2200" b="1" dirty="0"/>
              <a:t>와 </a:t>
            </a:r>
            <a:r>
              <a:rPr lang="en-US" altLang="ko-KR" sz="2200" b="1" dirty="0"/>
              <a:t>CPU</a:t>
            </a:r>
            <a:r>
              <a:rPr lang="ko-KR" altLang="en-US" sz="2200" b="1" dirty="0"/>
              <a:t>의 차이</a:t>
            </a:r>
            <a:br>
              <a:rPr lang="en-US" altLang="ko-KR" sz="2200" b="1" dirty="0"/>
            </a:br>
            <a:r>
              <a:rPr lang="en-US" altLang="ko-KR" sz="1000" dirty="0"/>
              <a:t>Https://www.youtube.com/watch?v=1BAZf3PsjWA</a:t>
            </a:r>
            <a:endParaRPr lang="ko-KR" altLang="en-US" dirty="0"/>
          </a:p>
        </p:txBody>
      </p:sp>
      <p:sp>
        <p:nvSpPr>
          <p:cNvPr id="5" name="직사각형 4">
            <a:extLst>
              <a:ext uri="{FF2B5EF4-FFF2-40B4-BE49-F238E27FC236}">
                <a16:creationId xmlns:a16="http://schemas.microsoft.com/office/drawing/2014/main" id="{C6782B65-F149-436B-BCB2-D17746E51E50}"/>
              </a:ext>
            </a:extLst>
          </p:cNvPr>
          <p:cNvSpPr/>
          <p:nvPr/>
        </p:nvSpPr>
        <p:spPr>
          <a:xfrm>
            <a:off x="8175242" y="1771524"/>
            <a:ext cx="3017102" cy="276999"/>
          </a:xfrm>
          <a:prstGeom prst="rect">
            <a:avLst/>
          </a:prstGeom>
        </p:spPr>
        <p:txBody>
          <a:bodyPr wrap="square">
            <a:spAutoFit/>
          </a:bodyPr>
          <a:lstStyle/>
          <a:p>
            <a:r>
              <a:rPr lang="ko-KR" altLang="en-US" sz="1200" dirty="0">
                <a:solidFill>
                  <a:srgbClr val="080E14"/>
                </a:solidFill>
                <a:latin typeface="Nanum Gothic"/>
              </a:rPr>
              <a:t> </a:t>
            </a:r>
            <a:r>
              <a:rPr lang="en-US" altLang="ko-KR" sz="1200" dirty="0">
                <a:solidFill>
                  <a:srgbClr val="080E14"/>
                </a:solidFill>
                <a:latin typeface="Nanum Gothic"/>
              </a:rPr>
              <a:t>chat GPT </a:t>
            </a:r>
            <a:r>
              <a:rPr lang="ko-KR" altLang="en-US" sz="1200" dirty="0">
                <a:solidFill>
                  <a:srgbClr val="080E14"/>
                </a:solidFill>
                <a:latin typeface="Nanum Gothic"/>
              </a:rPr>
              <a:t>월간 활성 사용자 수</a:t>
            </a:r>
            <a:r>
              <a:rPr lang="en-US" altLang="ko-KR" sz="1200" dirty="0">
                <a:solidFill>
                  <a:srgbClr val="080E14"/>
                </a:solidFill>
                <a:latin typeface="Nanum Gothic"/>
              </a:rPr>
              <a:t> 1</a:t>
            </a:r>
            <a:r>
              <a:rPr lang="ko-KR" altLang="en-US" sz="1200" dirty="0" err="1">
                <a:solidFill>
                  <a:srgbClr val="080E14"/>
                </a:solidFill>
                <a:latin typeface="Nanum Gothic"/>
              </a:rPr>
              <a:t>억명</a:t>
            </a:r>
            <a:r>
              <a:rPr lang="ko-KR" altLang="en-US" sz="1200" dirty="0">
                <a:solidFill>
                  <a:srgbClr val="080E14"/>
                </a:solidFill>
                <a:latin typeface="Nanum Gothic"/>
              </a:rPr>
              <a:t> 돌파</a:t>
            </a:r>
            <a:endParaRPr lang="ko-KR" altLang="en-US" sz="1200" dirty="0"/>
          </a:p>
        </p:txBody>
      </p:sp>
      <p:pic>
        <p:nvPicPr>
          <p:cNvPr id="7" name="그림 6">
            <a:extLst>
              <a:ext uri="{FF2B5EF4-FFF2-40B4-BE49-F238E27FC236}">
                <a16:creationId xmlns:a16="http://schemas.microsoft.com/office/drawing/2014/main" id="{E357E8CE-E643-4E15-92E6-48AB78266F1C}"/>
              </a:ext>
            </a:extLst>
          </p:cNvPr>
          <p:cNvPicPr>
            <a:picLocks noChangeAspect="1"/>
          </p:cNvPicPr>
          <p:nvPr/>
        </p:nvPicPr>
        <p:blipFill>
          <a:blip r:embed="rId2"/>
          <a:stretch>
            <a:fillRect/>
          </a:stretch>
        </p:blipFill>
        <p:spPr>
          <a:xfrm>
            <a:off x="429667" y="2048523"/>
            <a:ext cx="11332666" cy="4368458"/>
          </a:xfrm>
          <a:prstGeom prst="rect">
            <a:avLst/>
          </a:prstGeom>
        </p:spPr>
      </p:pic>
      <p:sp>
        <p:nvSpPr>
          <p:cNvPr id="6" name="화살표: 아래쪽 5">
            <a:extLst>
              <a:ext uri="{FF2B5EF4-FFF2-40B4-BE49-F238E27FC236}">
                <a16:creationId xmlns:a16="http://schemas.microsoft.com/office/drawing/2014/main" id="{D46B626F-FE7D-45B9-925E-E15DD5A06220}"/>
              </a:ext>
            </a:extLst>
          </p:cNvPr>
          <p:cNvSpPr/>
          <p:nvPr/>
        </p:nvSpPr>
        <p:spPr>
          <a:xfrm>
            <a:off x="10849863" y="2048523"/>
            <a:ext cx="69909" cy="19531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C93BCCB8-923E-4508-A085-56418F20B900}"/>
              </a:ext>
            </a:extLst>
          </p:cNvPr>
          <p:cNvSpPr/>
          <p:nvPr/>
        </p:nvSpPr>
        <p:spPr>
          <a:xfrm>
            <a:off x="1559777" y="3347304"/>
            <a:ext cx="4804095" cy="276999"/>
          </a:xfrm>
          <a:prstGeom prst="rect">
            <a:avLst/>
          </a:prstGeom>
        </p:spPr>
        <p:txBody>
          <a:bodyPr wrap="square">
            <a:spAutoFit/>
          </a:bodyPr>
          <a:lstStyle/>
          <a:p>
            <a:r>
              <a:rPr lang="ko-KR" altLang="ko-KR" sz="1200" dirty="0">
                <a:ea typeface="Söhne"/>
              </a:rPr>
              <a:t> </a:t>
            </a:r>
            <a:r>
              <a:rPr lang="ko-KR" altLang="ko-KR" sz="1200" dirty="0" err="1">
                <a:ea typeface="Söhne"/>
              </a:rPr>
              <a:t>GeForce</a:t>
            </a:r>
            <a:r>
              <a:rPr lang="ko-KR" altLang="ko-KR" sz="1200" dirty="0">
                <a:ea typeface="Söhne"/>
              </a:rPr>
              <a:t> 256 </a:t>
            </a:r>
            <a:r>
              <a:rPr lang="en-US" altLang="ko-KR" sz="1200" dirty="0">
                <a:ea typeface="Söhne"/>
              </a:rPr>
              <a:t>t</a:t>
            </a:r>
            <a:r>
              <a:rPr lang="ko-KR" altLang="ko-KR" sz="1200" dirty="0" err="1">
                <a:ea typeface="Söhne"/>
              </a:rPr>
              <a:t>he</a:t>
            </a:r>
            <a:r>
              <a:rPr lang="ko-KR" altLang="ko-KR" sz="1200" dirty="0">
                <a:ea typeface="Söhne"/>
              </a:rPr>
              <a:t> </a:t>
            </a:r>
            <a:r>
              <a:rPr lang="ko-KR" altLang="ko-KR" sz="1200" dirty="0" err="1">
                <a:ea typeface="Söhne"/>
              </a:rPr>
              <a:t>first</a:t>
            </a:r>
            <a:r>
              <a:rPr lang="ko-KR" altLang="ko-KR" sz="1200" dirty="0">
                <a:ea typeface="Söhne"/>
              </a:rPr>
              <a:t> 'GPU'</a:t>
            </a:r>
            <a:endParaRPr lang="ko-KR" altLang="en-US" sz="1200" dirty="0"/>
          </a:p>
        </p:txBody>
      </p:sp>
      <p:sp>
        <p:nvSpPr>
          <p:cNvPr id="8" name="화살표: 아래쪽 7">
            <a:extLst>
              <a:ext uri="{FF2B5EF4-FFF2-40B4-BE49-F238E27FC236}">
                <a16:creationId xmlns:a16="http://schemas.microsoft.com/office/drawing/2014/main" id="{4464B8ED-46BB-45B4-B5DE-86AAB394B7F8}"/>
              </a:ext>
            </a:extLst>
          </p:cNvPr>
          <p:cNvSpPr/>
          <p:nvPr/>
        </p:nvSpPr>
        <p:spPr>
          <a:xfrm>
            <a:off x="1741539" y="3652219"/>
            <a:ext cx="69908" cy="19531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extLst>
              <a:ext uri="{FF2B5EF4-FFF2-40B4-BE49-F238E27FC236}">
                <a16:creationId xmlns:a16="http://schemas.microsoft.com/office/drawing/2014/main" id="{5B97C7B9-5B44-4D50-BAC6-DF7AD39A70BD}"/>
              </a:ext>
            </a:extLst>
          </p:cNvPr>
          <p:cNvSpPr/>
          <p:nvPr/>
        </p:nvSpPr>
        <p:spPr>
          <a:xfrm>
            <a:off x="6945334" y="3499835"/>
            <a:ext cx="2113656" cy="276999"/>
          </a:xfrm>
          <a:prstGeom prst="rect">
            <a:avLst/>
          </a:prstGeom>
        </p:spPr>
        <p:txBody>
          <a:bodyPr wrap="none">
            <a:spAutoFit/>
          </a:bodyPr>
          <a:lstStyle/>
          <a:p>
            <a:r>
              <a:rPr lang="ko-KR" altLang="ko-KR" sz="1200" dirty="0" err="1">
                <a:ea typeface="Söhne"/>
              </a:rPr>
              <a:t>Pascal</a:t>
            </a:r>
            <a:r>
              <a:rPr lang="ko-KR" altLang="ko-KR" sz="1200" dirty="0">
                <a:ea typeface="Söhne"/>
              </a:rPr>
              <a:t> </a:t>
            </a:r>
            <a:r>
              <a:rPr lang="ko-KR" altLang="ko-KR" sz="1200" dirty="0" err="1">
                <a:ea typeface="Söhne"/>
              </a:rPr>
              <a:t>architecture</a:t>
            </a:r>
            <a:r>
              <a:rPr lang="ko-KR" altLang="ko-KR" sz="1200" dirty="0">
                <a:ea typeface="Söhne"/>
              </a:rPr>
              <a:t> </a:t>
            </a:r>
            <a:r>
              <a:rPr lang="ko-KR" altLang="ko-KR" sz="1200" dirty="0" err="1">
                <a:ea typeface="Söhne"/>
              </a:rPr>
              <a:t>debuted</a:t>
            </a:r>
            <a:endParaRPr lang="ko-KR" altLang="en-US" sz="1200" dirty="0"/>
          </a:p>
        </p:txBody>
      </p:sp>
      <p:sp>
        <p:nvSpPr>
          <p:cNvPr id="9" name="화살표: 아래쪽 8">
            <a:extLst>
              <a:ext uri="{FF2B5EF4-FFF2-40B4-BE49-F238E27FC236}">
                <a16:creationId xmlns:a16="http://schemas.microsoft.com/office/drawing/2014/main" id="{C0189430-7C25-4183-8554-66460A8350B0}"/>
              </a:ext>
            </a:extLst>
          </p:cNvPr>
          <p:cNvSpPr/>
          <p:nvPr/>
        </p:nvSpPr>
        <p:spPr>
          <a:xfrm>
            <a:off x="8002162" y="3804619"/>
            <a:ext cx="69908" cy="19531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33985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0A41FFA-36D0-41D3-8D99-ED3B4B5B89EC}"/>
              </a:ext>
            </a:extLst>
          </p:cNvPr>
          <p:cNvSpPr>
            <a:spLocks noGrp="1"/>
          </p:cNvSpPr>
          <p:nvPr>
            <p:ph type="title"/>
          </p:nvPr>
        </p:nvSpPr>
        <p:spPr>
          <a:xfrm>
            <a:off x="838200" y="565150"/>
            <a:ext cx="10515600" cy="1325563"/>
          </a:xfrm>
        </p:spPr>
        <p:txBody>
          <a:bodyPr>
            <a:normAutofit fontScale="90000"/>
          </a:bodyPr>
          <a:lstStyle/>
          <a:p>
            <a:pPr algn="ctr"/>
            <a:r>
              <a:rPr lang="en-US" altLang="ko-KR" sz="3100" b="1" dirty="0"/>
              <a:t>Google shares lose $100 billion </a:t>
            </a:r>
            <a:br>
              <a:rPr lang="en-US" altLang="ko-KR" sz="3100" b="1" dirty="0"/>
            </a:br>
            <a:r>
              <a:rPr lang="en-US" altLang="ko-KR" sz="3100" b="1" dirty="0"/>
              <a:t>after company’s AI chatbot makes an error during demo</a:t>
            </a:r>
            <a:br>
              <a:rPr lang="en-US" altLang="ko-KR" sz="3100" b="1" dirty="0"/>
            </a:br>
            <a:r>
              <a:rPr lang="en-US" altLang="ko-KR" sz="3100" b="1" dirty="0"/>
              <a:t>2023.02</a:t>
            </a:r>
            <a:br>
              <a:rPr lang="en-US" altLang="ko-KR" b="1" dirty="0"/>
            </a:br>
            <a:endParaRPr lang="ko-KR" altLang="en-US" dirty="0"/>
          </a:p>
        </p:txBody>
      </p:sp>
      <p:pic>
        <p:nvPicPr>
          <p:cNvPr id="1028" name="Picture 4" descr="이미지">
            <a:extLst>
              <a:ext uri="{FF2B5EF4-FFF2-40B4-BE49-F238E27FC236}">
                <a16:creationId xmlns:a16="http://schemas.microsoft.com/office/drawing/2014/main" id="{B6184D23-A786-46AC-8306-BC24366CB8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076" y="1670941"/>
            <a:ext cx="8194296" cy="4992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2657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FB75B765-007A-40A5-8A7F-BF733A1BF875}"/>
              </a:ext>
            </a:extLst>
          </p:cNvPr>
          <p:cNvPicPr>
            <a:picLocks noChangeAspect="1"/>
          </p:cNvPicPr>
          <p:nvPr/>
        </p:nvPicPr>
        <p:blipFill>
          <a:blip r:embed="rId2"/>
          <a:stretch>
            <a:fillRect/>
          </a:stretch>
        </p:blipFill>
        <p:spPr>
          <a:xfrm>
            <a:off x="1881187" y="581025"/>
            <a:ext cx="8429625" cy="5695950"/>
          </a:xfrm>
          <a:prstGeom prst="rect">
            <a:avLst/>
          </a:prstGeom>
        </p:spPr>
      </p:pic>
      <p:sp>
        <p:nvSpPr>
          <p:cNvPr id="6" name="직사각형 5">
            <a:extLst>
              <a:ext uri="{FF2B5EF4-FFF2-40B4-BE49-F238E27FC236}">
                <a16:creationId xmlns:a16="http://schemas.microsoft.com/office/drawing/2014/main" id="{4B767A20-FC6C-4E3A-B701-26ADF14FCAB5}"/>
              </a:ext>
            </a:extLst>
          </p:cNvPr>
          <p:cNvSpPr/>
          <p:nvPr/>
        </p:nvSpPr>
        <p:spPr>
          <a:xfrm>
            <a:off x="5375290" y="3244334"/>
            <a:ext cx="1441420" cy="369332"/>
          </a:xfrm>
          <a:prstGeom prst="rect">
            <a:avLst/>
          </a:prstGeom>
        </p:spPr>
        <p:txBody>
          <a:bodyPr wrap="none">
            <a:spAutoFit/>
          </a:bodyPr>
          <a:lstStyle/>
          <a:p>
            <a:r>
              <a:rPr lang="en-US" altLang="ko-KR" dirty="0">
                <a:solidFill>
                  <a:srgbClr val="70757A"/>
                </a:solidFill>
                <a:latin typeface="arial" panose="020B0604020202020204" pitchFamily="34" charset="0"/>
              </a:rPr>
              <a:t>Jul 24, 2022</a:t>
            </a:r>
            <a:endParaRPr lang="ko-KR" altLang="en-US" dirty="0"/>
          </a:p>
        </p:txBody>
      </p:sp>
      <p:sp>
        <p:nvSpPr>
          <p:cNvPr id="7" name="직사각형 6">
            <a:extLst>
              <a:ext uri="{FF2B5EF4-FFF2-40B4-BE49-F238E27FC236}">
                <a16:creationId xmlns:a16="http://schemas.microsoft.com/office/drawing/2014/main" id="{08CACA6D-3D20-4511-BCF0-58CFAA59A376}"/>
              </a:ext>
            </a:extLst>
          </p:cNvPr>
          <p:cNvSpPr/>
          <p:nvPr/>
        </p:nvSpPr>
        <p:spPr>
          <a:xfrm>
            <a:off x="374082" y="208974"/>
            <a:ext cx="1441420" cy="369332"/>
          </a:xfrm>
          <a:prstGeom prst="rect">
            <a:avLst/>
          </a:prstGeom>
        </p:spPr>
        <p:txBody>
          <a:bodyPr wrap="none">
            <a:spAutoFit/>
          </a:bodyPr>
          <a:lstStyle/>
          <a:p>
            <a:r>
              <a:rPr lang="en-US" altLang="ko-KR" dirty="0">
                <a:solidFill>
                  <a:srgbClr val="70757A"/>
                </a:solidFill>
                <a:latin typeface="arial" panose="020B0604020202020204" pitchFamily="34" charset="0"/>
              </a:rPr>
              <a:t>Jul 24, 2022</a:t>
            </a:r>
            <a:endParaRPr lang="ko-KR" altLang="en-US" dirty="0"/>
          </a:p>
        </p:txBody>
      </p:sp>
    </p:spTree>
    <p:extLst>
      <p:ext uri="{BB962C8B-B14F-4D97-AF65-F5344CB8AC3E}">
        <p14:creationId xmlns:p14="http://schemas.microsoft.com/office/powerpoint/2010/main" val="30518358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525D2-F44A-4AC0-B26F-C1CF3B774CBF}"/>
              </a:ext>
            </a:extLst>
          </p:cNvPr>
          <p:cNvSpPr>
            <a:spLocks noGrp="1"/>
          </p:cNvSpPr>
          <p:nvPr>
            <p:ph type="title"/>
          </p:nvPr>
        </p:nvSpPr>
        <p:spPr/>
        <p:txBody>
          <a:bodyPr/>
          <a:lstStyle/>
          <a:p>
            <a:r>
              <a:rPr lang="en-US" altLang="ko-KR" dirty="0">
                <a:highlight>
                  <a:srgbClr val="FFFF00"/>
                </a:highlight>
              </a:rPr>
              <a:t>chat</a:t>
            </a:r>
            <a:r>
              <a:rPr lang="en-US" altLang="ko-KR" dirty="0"/>
              <a:t> GPT</a:t>
            </a:r>
            <a:endParaRPr lang="ko-KR" altLang="en-US" dirty="0"/>
          </a:p>
        </p:txBody>
      </p:sp>
      <p:sp>
        <p:nvSpPr>
          <p:cNvPr id="3" name="내용 개체 틀 2">
            <a:extLst>
              <a:ext uri="{FF2B5EF4-FFF2-40B4-BE49-F238E27FC236}">
                <a16:creationId xmlns:a16="http://schemas.microsoft.com/office/drawing/2014/main" id="{E4BE8763-09BB-462A-8B96-E8A3DE4DF49F}"/>
              </a:ext>
            </a:extLst>
          </p:cNvPr>
          <p:cNvSpPr>
            <a:spLocks noGrp="1"/>
          </p:cNvSpPr>
          <p:nvPr>
            <p:ph idx="1"/>
          </p:nvPr>
        </p:nvSpPr>
        <p:spPr>
          <a:xfrm>
            <a:off x="838200" y="2743199"/>
            <a:ext cx="10515600" cy="3433763"/>
          </a:xfrm>
        </p:spPr>
        <p:txBody>
          <a:bodyPr>
            <a:normAutofit/>
          </a:bodyPr>
          <a:lstStyle/>
          <a:p>
            <a:r>
              <a:rPr lang="ko-KR" altLang="ko-KR" sz="4000" b="1" i="1" dirty="0" err="1"/>
              <a:t>Generative</a:t>
            </a:r>
            <a:r>
              <a:rPr lang="ko-KR" altLang="ko-KR" sz="4000" b="1" i="1" dirty="0"/>
              <a:t> </a:t>
            </a:r>
            <a:r>
              <a:rPr lang="en-US" altLang="ko-KR" sz="4000" b="1" i="1" dirty="0"/>
              <a:t>  </a:t>
            </a:r>
            <a:r>
              <a:rPr lang="ko-KR" altLang="ko-KR" sz="4000" b="1" i="1" dirty="0" err="1"/>
              <a:t>Pre-trained</a:t>
            </a:r>
            <a:r>
              <a:rPr lang="ko-KR" altLang="ko-KR" sz="4000" b="1" i="1" dirty="0"/>
              <a:t> </a:t>
            </a:r>
            <a:r>
              <a:rPr lang="en-US" altLang="ko-KR" sz="4000" b="1" i="1" dirty="0"/>
              <a:t>  </a:t>
            </a:r>
            <a:r>
              <a:rPr lang="ko-KR" altLang="ko-KR" sz="4000" b="1" i="1" dirty="0" err="1"/>
              <a:t>Transformer</a:t>
            </a:r>
            <a:endParaRPr lang="en-US" altLang="ko-KR" sz="4000" b="1" i="1" dirty="0"/>
          </a:p>
          <a:p>
            <a:endParaRPr lang="en-US" altLang="ko-KR" b="1" i="1" dirty="0"/>
          </a:p>
          <a:p>
            <a:endParaRPr lang="ko-KR" altLang="en-US" dirty="0"/>
          </a:p>
        </p:txBody>
      </p:sp>
      <p:sp>
        <p:nvSpPr>
          <p:cNvPr id="5" name="직사각형 4">
            <a:extLst>
              <a:ext uri="{FF2B5EF4-FFF2-40B4-BE49-F238E27FC236}">
                <a16:creationId xmlns:a16="http://schemas.microsoft.com/office/drawing/2014/main" id="{9E5123D5-5088-427E-9461-019561AF885B}"/>
              </a:ext>
            </a:extLst>
          </p:cNvPr>
          <p:cNvSpPr/>
          <p:nvPr/>
        </p:nvSpPr>
        <p:spPr>
          <a:xfrm>
            <a:off x="9036926" y="6492875"/>
            <a:ext cx="3057247" cy="246221"/>
          </a:xfrm>
          <a:prstGeom prst="rect">
            <a:avLst/>
          </a:prstGeom>
        </p:spPr>
        <p:txBody>
          <a:bodyPr wrap="none">
            <a:spAutoFit/>
          </a:bodyPr>
          <a:lstStyle/>
          <a:p>
            <a:r>
              <a:rPr lang="en-US" altLang="ko-KR" sz="1000" dirty="0">
                <a:hlinkClick r:id="rId2"/>
              </a:rPr>
              <a:t>Link : </a:t>
            </a:r>
            <a:r>
              <a:rPr lang="ko-KR" altLang="ko-KR" sz="1000" dirty="0" err="1">
                <a:hlinkClick r:id="rId2"/>
              </a:rPr>
              <a:t>What</a:t>
            </a:r>
            <a:r>
              <a:rPr lang="ko-KR" altLang="ko-KR" sz="1000" dirty="0">
                <a:hlinkClick r:id="rId2"/>
              </a:rPr>
              <a:t> </a:t>
            </a:r>
            <a:r>
              <a:rPr lang="ko-KR" altLang="ko-KR" sz="1000" dirty="0" err="1">
                <a:hlinkClick r:id="rId2"/>
              </a:rPr>
              <a:t>is</a:t>
            </a:r>
            <a:r>
              <a:rPr lang="ko-KR" altLang="ko-KR" sz="1000" dirty="0">
                <a:hlinkClick r:id="rId2"/>
              </a:rPr>
              <a:t> </a:t>
            </a:r>
            <a:r>
              <a:rPr lang="ko-KR" altLang="ko-KR" sz="1000" dirty="0" err="1">
                <a:hlinkClick r:id="rId2"/>
              </a:rPr>
              <a:t>Chat</a:t>
            </a:r>
            <a:r>
              <a:rPr lang="ko-KR" altLang="ko-KR" sz="1000" dirty="0">
                <a:hlinkClick r:id="rId2"/>
              </a:rPr>
              <a:t> GPT and </a:t>
            </a:r>
            <a:r>
              <a:rPr lang="ko-KR" altLang="ko-KR" sz="1000" dirty="0" err="1">
                <a:hlinkClick r:id="rId2"/>
              </a:rPr>
              <a:t>How</a:t>
            </a:r>
            <a:r>
              <a:rPr lang="ko-KR" altLang="ko-KR" sz="1000" dirty="0">
                <a:hlinkClick r:id="rId2"/>
              </a:rPr>
              <a:t> </a:t>
            </a:r>
            <a:r>
              <a:rPr lang="ko-KR" altLang="ko-KR" sz="1000" dirty="0" err="1">
                <a:hlinkClick r:id="rId2"/>
              </a:rPr>
              <a:t>Does</a:t>
            </a:r>
            <a:r>
              <a:rPr lang="ko-KR" altLang="ko-KR" sz="1000" dirty="0">
                <a:hlinkClick r:id="rId2"/>
              </a:rPr>
              <a:t> </a:t>
            </a:r>
            <a:r>
              <a:rPr lang="ko-KR" altLang="ko-KR" sz="1000" dirty="0" err="1">
                <a:hlinkClick r:id="rId2"/>
              </a:rPr>
              <a:t>It</a:t>
            </a:r>
            <a:r>
              <a:rPr lang="ko-KR" altLang="ko-KR" sz="1000" dirty="0">
                <a:hlinkClick r:id="rId2"/>
              </a:rPr>
              <a:t> </a:t>
            </a:r>
            <a:r>
              <a:rPr lang="ko-KR" altLang="ko-KR" sz="1000" dirty="0" err="1">
                <a:hlinkClick r:id="rId2"/>
              </a:rPr>
              <a:t>Work</a:t>
            </a:r>
            <a:r>
              <a:rPr lang="ko-KR" altLang="ko-KR" sz="1000" dirty="0">
                <a:hlinkClick r:id="rId2"/>
              </a:rPr>
              <a:t>? </a:t>
            </a:r>
            <a:endParaRPr lang="ko-KR" altLang="en-US" sz="1000" dirty="0"/>
          </a:p>
        </p:txBody>
      </p:sp>
    </p:spTree>
    <p:extLst>
      <p:ext uri="{BB962C8B-B14F-4D97-AF65-F5344CB8AC3E}">
        <p14:creationId xmlns:p14="http://schemas.microsoft.com/office/powerpoint/2010/main" val="1082480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525D2-F44A-4AC0-B26F-C1CF3B774CBF}"/>
              </a:ext>
            </a:extLst>
          </p:cNvPr>
          <p:cNvSpPr>
            <a:spLocks noGrp="1"/>
          </p:cNvSpPr>
          <p:nvPr>
            <p:ph type="title"/>
          </p:nvPr>
        </p:nvSpPr>
        <p:spPr/>
        <p:txBody>
          <a:bodyPr/>
          <a:lstStyle/>
          <a:p>
            <a:r>
              <a:rPr lang="en-US" altLang="ko-KR" dirty="0">
                <a:highlight>
                  <a:srgbClr val="FFFF00"/>
                </a:highlight>
              </a:rPr>
              <a:t>chat</a:t>
            </a:r>
            <a:r>
              <a:rPr lang="en-US" altLang="ko-KR" dirty="0"/>
              <a:t> GPT</a:t>
            </a:r>
            <a:endParaRPr lang="ko-KR" altLang="en-US" dirty="0"/>
          </a:p>
        </p:txBody>
      </p:sp>
      <p:sp>
        <p:nvSpPr>
          <p:cNvPr id="5" name="직사각형 4">
            <a:extLst>
              <a:ext uri="{FF2B5EF4-FFF2-40B4-BE49-F238E27FC236}">
                <a16:creationId xmlns:a16="http://schemas.microsoft.com/office/drawing/2014/main" id="{9E5123D5-5088-427E-9461-019561AF885B}"/>
              </a:ext>
            </a:extLst>
          </p:cNvPr>
          <p:cNvSpPr/>
          <p:nvPr/>
        </p:nvSpPr>
        <p:spPr>
          <a:xfrm>
            <a:off x="9036926" y="6492875"/>
            <a:ext cx="3057247" cy="246221"/>
          </a:xfrm>
          <a:prstGeom prst="rect">
            <a:avLst/>
          </a:prstGeom>
        </p:spPr>
        <p:txBody>
          <a:bodyPr wrap="none">
            <a:spAutoFit/>
          </a:bodyPr>
          <a:lstStyle/>
          <a:p>
            <a:r>
              <a:rPr lang="en-US" altLang="ko-KR" sz="1000" dirty="0">
                <a:hlinkClick r:id="rId2"/>
              </a:rPr>
              <a:t>Link : </a:t>
            </a:r>
            <a:r>
              <a:rPr lang="ko-KR" altLang="ko-KR" sz="1000" dirty="0" err="1">
                <a:hlinkClick r:id="rId2"/>
              </a:rPr>
              <a:t>What</a:t>
            </a:r>
            <a:r>
              <a:rPr lang="ko-KR" altLang="ko-KR" sz="1000" dirty="0">
                <a:hlinkClick r:id="rId2"/>
              </a:rPr>
              <a:t> </a:t>
            </a:r>
            <a:r>
              <a:rPr lang="ko-KR" altLang="ko-KR" sz="1000" dirty="0" err="1">
                <a:hlinkClick r:id="rId2"/>
              </a:rPr>
              <a:t>is</a:t>
            </a:r>
            <a:r>
              <a:rPr lang="ko-KR" altLang="ko-KR" sz="1000" dirty="0">
                <a:hlinkClick r:id="rId2"/>
              </a:rPr>
              <a:t> </a:t>
            </a:r>
            <a:r>
              <a:rPr lang="ko-KR" altLang="ko-KR" sz="1000" dirty="0" err="1">
                <a:hlinkClick r:id="rId2"/>
              </a:rPr>
              <a:t>Chat</a:t>
            </a:r>
            <a:r>
              <a:rPr lang="ko-KR" altLang="ko-KR" sz="1000" dirty="0">
                <a:hlinkClick r:id="rId2"/>
              </a:rPr>
              <a:t> GPT and </a:t>
            </a:r>
            <a:r>
              <a:rPr lang="ko-KR" altLang="ko-KR" sz="1000" dirty="0" err="1">
                <a:hlinkClick r:id="rId2"/>
              </a:rPr>
              <a:t>How</a:t>
            </a:r>
            <a:r>
              <a:rPr lang="ko-KR" altLang="ko-KR" sz="1000" dirty="0">
                <a:hlinkClick r:id="rId2"/>
              </a:rPr>
              <a:t> </a:t>
            </a:r>
            <a:r>
              <a:rPr lang="ko-KR" altLang="ko-KR" sz="1000" dirty="0" err="1">
                <a:hlinkClick r:id="rId2"/>
              </a:rPr>
              <a:t>Does</a:t>
            </a:r>
            <a:r>
              <a:rPr lang="ko-KR" altLang="ko-KR" sz="1000" dirty="0">
                <a:hlinkClick r:id="rId2"/>
              </a:rPr>
              <a:t> </a:t>
            </a:r>
            <a:r>
              <a:rPr lang="ko-KR" altLang="ko-KR" sz="1000" dirty="0" err="1">
                <a:hlinkClick r:id="rId2"/>
              </a:rPr>
              <a:t>It</a:t>
            </a:r>
            <a:r>
              <a:rPr lang="ko-KR" altLang="ko-KR" sz="1000" dirty="0">
                <a:hlinkClick r:id="rId2"/>
              </a:rPr>
              <a:t> </a:t>
            </a:r>
            <a:r>
              <a:rPr lang="ko-KR" altLang="ko-KR" sz="1000" dirty="0" err="1">
                <a:hlinkClick r:id="rId2"/>
              </a:rPr>
              <a:t>Work</a:t>
            </a:r>
            <a:r>
              <a:rPr lang="ko-KR" altLang="ko-KR" sz="1000" dirty="0">
                <a:hlinkClick r:id="rId2"/>
              </a:rPr>
              <a:t>? </a:t>
            </a:r>
            <a:endParaRPr lang="ko-KR" altLang="en-US" sz="1000" dirty="0"/>
          </a:p>
        </p:txBody>
      </p:sp>
      <p:pic>
        <p:nvPicPr>
          <p:cNvPr id="7" name="그림 6">
            <a:extLst>
              <a:ext uri="{FF2B5EF4-FFF2-40B4-BE49-F238E27FC236}">
                <a16:creationId xmlns:a16="http://schemas.microsoft.com/office/drawing/2014/main" id="{69A685AC-1160-4816-B80A-21418D380D06}"/>
              </a:ext>
            </a:extLst>
          </p:cNvPr>
          <p:cNvPicPr>
            <a:picLocks noChangeAspect="1"/>
          </p:cNvPicPr>
          <p:nvPr/>
        </p:nvPicPr>
        <p:blipFill>
          <a:blip r:embed="rId3"/>
          <a:stretch>
            <a:fillRect/>
          </a:stretch>
        </p:blipFill>
        <p:spPr>
          <a:xfrm>
            <a:off x="6161070" y="415711"/>
            <a:ext cx="5612879" cy="6077164"/>
          </a:xfrm>
          <a:prstGeom prst="rect">
            <a:avLst/>
          </a:prstGeom>
        </p:spPr>
      </p:pic>
      <p:sp>
        <p:nvSpPr>
          <p:cNvPr id="8" name="직사각형 7">
            <a:extLst>
              <a:ext uri="{FF2B5EF4-FFF2-40B4-BE49-F238E27FC236}">
                <a16:creationId xmlns:a16="http://schemas.microsoft.com/office/drawing/2014/main" id="{883C8B55-ABB8-4FC0-B1E4-5F0FEFA60C11}"/>
              </a:ext>
            </a:extLst>
          </p:cNvPr>
          <p:cNvSpPr/>
          <p:nvPr/>
        </p:nvSpPr>
        <p:spPr>
          <a:xfrm>
            <a:off x="418052" y="5216704"/>
            <a:ext cx="5612879" cy="830997"/>
          </a:xfrm>
          <a:prstGeom prst="rect">
            <a:avLst/>
          </a:prstGeom>
        </p:spPr>
        <p:txBody>
          <a:bodyPr wrap="square">
            <a:spAutoFit/>
          </a:bodyPr>
          <a:lstStyle/>
          <a:p>
            <a:pPr>
              <a:buFont typeface="Arial" panose="020B0604020202020204" pitchFamily="34" charset="0"/>
              <a:buChar char="•"/>
            </a:pPr>
            <a:r>
              <a:rPr lang="en-US" altLang="ko-KR" sz="2400" dirty="0">
                <a:latin typeface="Söhne"/>
              </a:rPr>
              <a:t> Natural Language Processing (NLP)</a:t>
            </a:r>
          </a:p>
          <a:p>
            <a:pPr>
              <a:buFont typeface="Arial" panose="020B0604020202020204" pitchFamily="34" charset="0"/>
              <a:buChar char="•"/>
            </a:pPr>
            <a:r>
              <a:rPr lang="en-US" altLang="ko-KR" sz="2400" dirty="0">
                <a:latin typeface="Söhne"/>
              </a:rPr>
              <a:t> Machine Learning (ML)…….</a:t>
            </a:r>
            <a:endParaRPr lang="en-US" altLang="ko-KR" sz="2400" b="0" i="0" dirty="0">
              <a:effectLst/>
              <a:latin typeface="Söhne"/>
            </a:endParaRPr>
          </a:p>
        </p:txBody>
      </p:sp>
      <p:sp>
        <p:nvSpPr>
          <p:cNvPr id="9" name="직사각형 8">
            <a:extLst>
              <a:ext uri="{FF2B5EF4-FFF2-40B4-BE49-F238E27FC236}">
                <a16:creationId xmlns:a16="http://schemas.microsoft.com/office/drawing/2014/main" id="{5438EE8B-EDDD-4C8A-A519-4CC79DFDDA0A}"/>
              </a:ext>
            </a:extLst>
          </p:cNvPr>
          <p:cNvSpPr/>
          <p:nvPr/>
        </p:nvSpPr>
        <p:spPr>
          <a:xfrm>
            <a:off x="418051" y="1805952"/>
            <a:ext cx="5243010" cy="2677656"/>
          </a:xfrm>
          <a:prstGeom prst="rect">
            <a:avLst/>
          </a:prstGeom>
        </p:spPr>
        <p:txBody>
          <a:bodyPr wrap="square">
            <a:spAutoFit/>
          </a:bodyPr>
          <a:lstStyle/>
          <a:p>
            <a:r>
              <a:rPr lang="en-US" altLang="ko-KR" sz="2400" dirty="0">
                <a:latin typeface="Söhne"/>
              </a:rPr>
              <a:t>"Chat" refers to </a:t>
            </a:r>
          </a:p>
          <a:p>
            <a:r>
              <a:rPr lang="en-US" altLang="ko-KR" sz="2400" dirty="0">
                <a:latin typeface="Söhne"/>
              </a:rPr>
              <a:t>        conversation or informal talk</a:t>
            </a:r>
          </a:p>
          <a:p>
            <a:endParaRPr lang="en-US" altLang="ko-KR" sz="2400" dirty="0">
              <a:latin typeface="Söhne"/>
            </a:endParaRPr>
          </a:p>
          <a:p>
            <a:r>
              <a:rPr lang="en-US" altLang="ko-KR" sz="2400" dirty="0"/>
              <a:t>to engage </a:t>
            </a:r>
          </a:p>
          <a:p>
            <a:r>
              <a:rPr lang="en-US" altLang="ko-KR" sz="2400" dirty="0"/>
              <a:t>     in interactive </a:t>
            </a:r>
          </a:p>
          <a:p>
            <a:r>
              <a:rPr lang="en-US" altLang="ko-KR" sz="2400" dirty="0"/>
              <a:t>     text-based discussions </a:t>
            </a:r>
          </a:p>
          <a:p>
            <a:r>
              <a:rPr lang="en-US" altLang="ko-KR" sz="2400" dirty="0"/>
              <a:t>     with users.</a:t>
            </a:r>
            <a:endParaRPr lang="ko-KR" altLang="en-US" sz="2400" dirty="0"/>
          </a:p>
        </p:txBody>
      </p:sp>
    </p:spTree>
    <p:extLst>
      <p:ext uri="{BB962C8B-B14F-4D97-AF65-F5344CB8AC3E}">
        <p14:creationId xmlns:p14="http://schemas.microsoft.com/office/powerpoint/2010/main" val="3109869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98605B6-2486-4D47-9FD1-FC2A6CBE3C1C}"/>
              </a:ext>
            </a:extLst>
          </p:cNvPr>
          <p:cNvSpPr>
            <a:spLocks noGrp="1"/>
          </p:cNvSpPr>
          <p:nvPr>
            <p:ph type="title"/>
          </p:nvPr>
        </p:nvSpPr>
        <p:spPr/>
        <p:txBody>
          <a:bodyPr/>
          <a:lstStyle/>
          <a:p>
            <a:r>
              <a:rPr lang="en-US" altLang="ko-KR" dirty="0"/>
              <a:t>Evolution of Chatbots</a:t>
            </a:r>
            <a:br>
              <a:rPr lang="en-US" altLang="ko-KR" dirty="0"/>
            </a:br>
            <a:endParaRPr lang="ko-KR" altLang="en-US" dirty="0"/>
          </a:p>
        </p:txBody>
      </p:sp>
      <p:pic>
        <p:nvPicPr>
          <p:cNvPr id="17418" name="Picture 10" descr="Timeline showing the evolution of chatbots">
            <a:extLst>
              <a:ext uri="{FF2B5EF4-FFF2-40B4-BE49-F238E27FC236}">
                <a16:creationId xmlns:a16="http://schemas.microsoft.com/office/drawing/2014/main" id="{C04557C3-1909-44EB-8354-38A3D2E2F9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306" y="690080"/>
            <a:ext cx="11517330" cy="6298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6417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1E1322C-22A6-4568-90ED-A212DBBEB0C5}"/>
              </a:ext>
            </a:extLst>
          </p:cNvPr>
          <p:cNvSpPr>
            <a:spLocks noGrp="1"/>
          </p:cNvSpPr>
          <p:nvPr>
            <p:ph type="title"/>
          </p:nvPr>
        </p:nvSpPr>
        <p:spPr/>
        <p:txBody>
          <a:bodyPr/>
          <a:lstStyle/>
          <a:p>
            <a:r>
              <a:rPr lang="en-US" altLang="ko-KR" dirty="0"/>
              <a:t> ELIZA, one of the first chatbots in 1966</a:t>
            </a:r>
            <a:endParaRPr lang="ko-KR" altLang="en-US" dirty="0"/>
          </a:p>
        </p:txBody>
      </p:sp>
      <p:pic>
        <p:nvPicPr>
          <p:cNvPr id="15362" name="Picture 2" descr="History of Chatbots - ELIZA">
            <a:extLst>
              <a:ext uri="{FF2B5EF4-FFF2-40B4-BE49-F238E27FC236}">
                <a16:creationId xmlns:a16="http://schemas.microsoft.com/office/drawing/2014/main" id="{25E62CCA-E94B-47C6-925D-67DCD5E1BF0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40913" y="1825625"/>
            <a:ext cx="671017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5687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525D2-F44A-4AC0-B26F-C1CF3B774CBF}"/>
              </a:ext>
            </a:extLst>
          </p:cNvPr>
          <p:cNvSpPr>
            <a:spLocks noGrp="1"/>
          </p:cNvSpPr>
          <p:nvPr>
            <p:ph type="title"/>
          </p:nvPr>
        </p:nvSpPr>
        <p:spPr/>
        <p:txBody>
          <a:bodyPr/>
          <a:lstStyle/>
          <a:p>
            <a:r>
              <a:rPr lang="en-US" altLang="ko-KR" dirty="0"/>
              <a:t>chat GPT</a:t>
            </a:r>
            <a:endParaRPr lang="ko-KR" altLang="en-US" dirty="0"/>
          </a:p>
        </p:txBody>
      </p:sp>
      <p:sp>
        <p:nvSpPr>
          <p:cNvPr id="3" name="내용 개체 틀 2">
            <a:extLst>
              <a:ext uri="{FF2B5EF4-FFF2-40B4-BE49-F238E27FC236}">
                <a16:creationId xmlns:a16="http://schemas.microsoft.com/office/drawing/2014/main" id="{E4BE8763-09BB-462A-8B96-E8A3DE4DF49F}"/>
              </a:ext>
            </a:extLst>
          </p:cNvPr>
          <p:cNvSpPr>
            <a:spLocks noGrp="1"/>
          </p:cNvSpPr>
          <p:nvPr>
            <p:ph idx="1"/>
          </p:nvPr>
        </p:nvSpPr>
        <p:spPr/>
        <p:txBody>
          <a:bodyPr>
            <a:normAutofit/>
          </a:bodyPr>
          <a:lstStyle/>
          <a:p>
            <a:r>
              <a:rPr lang="ko-KR" altLang="ko-KR" sz="2400" b="1" i="1" dirty="0" err="1"/>
              <a:t>Generative</a:t>
            </a:r>
            <a:r>
              <a:rPr lang="ko-KR" altLang="ko-KR" sz="2400" b="1" i="1" dirty="0"/>
              <a:t> </a:t>
            </a:r>
            <a:r>
              <a:rPr lang="ko-KR" altLang="ko-KR" sz="2400" b="1" i="1" dirty="0" err="1"/>
              <a:t>Pre-trained</a:t>
            </a:r>
            <a:r>
              <a:rPr lang="ko-KR" altLang="ko-KR" sz="2400" b="1" i="1" dirty="0"/>
              <a:t> </a:t>
            </a:r>
            <a:r>
              <a:rPr lang="ko-KR" altLang="ko-KR" sz="2400" b="1" i="1" dirty="0" err="1"/>
              <a:t>Transformer</a:t>
            </a:r>
            <a:endParaRPr lang="en-US" altLang="ko-KR" sz="2400" b="1" i="1" dirty="0"/>
          </a:p>
          <a:p>
            <a:endParaRPr lang="en-US" altLang="ko-KR" sz="2400" b="1" i="1" dirty="0"/>
          </a:p>
          <a:p>
            <a:r>
              <a:rPr lang="ko-KR" altLang="ko-KR" sz="2400" dirty="0" err="1"/>
              <a:t>In</a:t>
            </a:r>
            <a:r>
              <a:rPr lang="ko-KR" altLang="ko-KR" sz="2400" dirty="0"/>
              <a:t> </a:t>
            </a:r>
            <a:r>
              <a:rPr lang="ko-KR" altLang="ko-KR" sz="2400" dirty="0" err="1"/>
              <a:t>a</a:t>
            </a:r>
            <a:r>
              <a:rPr lang="ko-KR" altLang="ko-KR" sz="2400" dirty="0"/>
              <a:t> </a:t>
            </a:r>
            <a:r>
              <a:rPr lang="ko-KR" altLang="ko-KR" sz="2400" dirty="0" err="1"/>
              <a:t>nutshell</a:t>
            </a:r>
            <a:r>
              <a:rPr lang="ko-KR" altLang="ko-KR" sz="2400" dirty="0"/>
              <a:t>, </a:t>
            </a:r>
            <a:r>
              <a:rPr lang="ko-KR" altLang="ko-KR" sz="2400" dirty="0" err="1"/>
              <a:t>Chat</a:t>
            </a:r>
            <a:r>
              <a:rPr lang="ko-KR" altLang="ko-KR" sz="2400" dirty="0"/>
              <a:t> GPT </a:t>
            </a:r>
            <a:r>
              <a:rPr lang="ko-KR" altLang="ko-KR" sz="2400" dirty="0" err="1"/>
              <a:t>is</a:t>
            </a:r>
            <a:r>
              <a:rPr lang="ko-KR" altLang="ko-KR" sz="2400" dirty="0"/>
              <a:t> </a:t>
            </a:r>
            <a:r>
              <a:rPr lang="ko-KR" altLang="ko-KR" sz="2400" dirty="0" err="1"/>
              <a:t>an</a:t>
            </a:r>
            <a:r>
              <a:rPr lang="ko-KR" altLang="ko-KR" sz="2400" dirty="0"/>
              <a:t> </a:t>
            </a:r>
            <a:endParaRPr lang="en-US" altLang="ko-KR" sz="2400" dirty="0"/>
          </a:p>
          <a:p>
            <a:endParaRPr lang="ko-KR" altLang="ko-KR" sz="2400" dirty="0"/>
          </a:p>
          <a:p>
            <a:pPr marL="457200" lvl="1" indent="0">
              <a:buNone/>
            </a:pPr>
            <a:r>
              <a:rPr lang="ko-KR" altLang="ko-KR" dirty="0" err="1">
                <a:highlight>
                  <a:srgbClr val="FFFF00"/>
                </a:highlight>
              </a:rPr>
              <a:t>artificial</a:t>
            </a:r>
            <a:r>
              <a:rPr lang="ko-KR" altLang="ko-KR" dirty="0">
                <a:highlight>
                  <a:srgbClr val="FFFF00"/>
                </a:highlight>
              </a:rPr>
              <a:t> </a:t>
            </a:r>
            <a:r>
              <a:rPr lang="ko-KR" altLang="ko-KR" dirty="0" err="1">
                <a:highlight>
                  <a:srgbClr val="FFFF00"/>
                </a:highlight>
              </a:rPr>
              <a:t>intelligence</a:t>
            </a:r>
            <a:r>
              <a:rPr lang="ko-KR" altLang="ko-KR" dirty="0">
                <a:highlight>
                  <a:srgbClr val="FFFF00"/>
                </a:highlight>
              </a:rPr>
              <a:t> (AI) </a:t>
            </a:r>
            <a:r>
              <a:rPr lang="ko-KR" altLang="ko-KR" dirty="0" err="1"/>
              <a:t>content</a:t>
            </a:r>
            <a:r>
              <a:rPr lang="ko-KR" altLang="ko-KR" dirty="0"/>
              <a:t> </a:t>
            </a:r>
            <a:r>
              <a:rPr lang="ko-KR" altLang="ko-KR" dirty="0" err="1"/>
              <a:t>generator</a:t>
            </a:r>
            <a:r>
              <a:rPr lang="ko-KR" altLang="ko-KR" dirty="0"/>
              <a:t> </a:t>
            </a:r>
            <a:endParaRPr lang="en-US" altLang="ko-KR" dirty="0"/>
          </a:p>
          <a:p>
            <a:pPr marL="457200" lvl="1" indent="0">
              <a:buNone/>
            </a:pPr>
            <a:endParaRPr lang="ko-KR" altLang="ko-KR" dirty="0"/>
          </a:p>
          <a:p>
            <a:pPr marL="457200" lvl="1" indent="0">
              <a:buNone/>
            </a:pPr>
            <a:r>
              <a:rPr lang="ko-KR" altLang="ko-KR" dirty="0" err="1"/>
              <a:t>that</a:t>
            </a:r>
            <a:r>
              <a:rPr lang="ko-KR" altLang="ko-KR" dirty="0"/>
              <a:t> </a:t>
            </a:r>
            <a:r>
              <a:rPr lang="ko-KR" altLang="ko-KR" dirty="0" err="1">
                <a:solidFill>
                  <a:schemeClr val="accent5">
                    <a:lumMod val="50000"/>
                  </a:schemeClr>
                </a:solidFill>
              </a:rPr>
              <a:t>semi-autonomously</a:t>
            </a:r>
            <a:r>
              <a:rPr lang="ko-KR" altLang="ko-KR" dirty="0"/>
              <a:t> </a:t>
            </a:r>
            <a:r>
              <a:rPr lang="ko-KR" altLang="ko-KR" dirty="0" err="1"/>
              <a:t>creates</a:t>
            </a:r>
            <a:r>
              <a:rPr lang="ko-KR" altLang="ko-KR" dirty="0"/>
              <a:t> </a:t>
            </a:r>
            <a:r>
              <a:rPr lang="ko-KR" altLang="ko-KR" dirty="0" err="1"/>
              <a:t>phrases</a:t>
            </a:r>
            <a:r>
              <a:rPr lang="ko-KR" altLang="ko-KR" dirty="0"/>
              <a:t> and </a:t>
            </a:r>
            <a:r>
              <a:rPr lang="ko-KR" altLang="ko-KR" dirty="0" err="1"/>
              <a:t>articles</a:t>
            </a:r>
            <a:r>
              <a:rPr lang="ko-KR" altLang="ko-KR" dirty="0"/>
              <a:t> </a:t>
            </a:r>
            <a:endParaRPr lang="en-US" altLang="ko-KR" dirty="0"/>
          </a:p>
          <a:p>
            <a:pPr marL="457200" lvl="1" indent="0">
              <a:buNone/>
            </a:pPr>
            <a:endParaRPr lang="en-US" altLang="ko-KR" dirty="0"/>
          </a:p>
          <a:p>
            <a:pPr marL="457200" lvl="1" indent="0">
              <a:buNone/>
            </a:pPr>
            <a:r>
              <a:rPr lang="ko-KR" altLang="ko-KR" dirty="0" err="1"/>
              <a:t>based</a:t>
            </a:r>
            <a:r>
              <a:rPr lang="ko-KR" altLang="ko-KR" dirty="0"/>
              <a:t> </a:t>
            </a:r>
            <a:r>
              <a:rPr lang="ko-KR" altLang="ko-KR" dirty="0" err="1"/>
              <a:t>on</a:t>
            </a:r>
            <a:r>
              <a:rPr lang="ko-KR" altLang="ko-KR" dirty="0"/>
              <a:t> </a:t>
            </a:r>
            <a:r>
              <a:rPr lang="ko-KR" altLang="ko-KR" dirty="0" err="1"/>
              <a:t>user</a:t>
            </a:r>
            <a:r>
              <a:rPr lang="ko-KR" altLang="ko-KR" dirty="0"/>
              <a:t> </a:t>
            </a:r>
            <a:r>
              <a:rPr lang="ko-KR" altLang="ko-KR" dirty="0" err="1"/>
              <a:t>input</a:t>
            </a:r>
            <a:r>
              <a:rPr lang="ko-KR" altLang="ko-KR" dirty="0"/>
              <a:t>.</a:t>
            </a:r>
            <a:r>
              <a:rPr lang="en-US" altLang="ko-KR" dirty="0"/>
              <a:t> </a:t>
            </a:r>
          </a:p>
          <a:p>
            <a:endParaRPr lang="ko-KR" altLang="en-US" dirty="0"/>
          </a:p>
        </p:txBody>
      </p:sp>
    </p:spTree>
    <p:extLst>
      <p:ext uri="{BB962C8B-B14F-4D97-AF65-F5344CB8AC3E}">
        <p14:creationId xmlns:p14="http://schemas.microsoft.com/office/powerpoint/2010/main" val="9938235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7E91A46-9E46-4310-8F37-1F257BEDCCA6}"/>
              </a:ext>
            </a:extLst>
          </p:cNvPr>
          <p:cNvSpPr>
            <a:spLocks noGrp="1"/>
          </p:cNvSpPr>
          <p:nvPr>
            <p:ph type="title"/>
          </p:nvPr>
        </p:nvSpPr>
        <p:spPr/>
        <p:txBody>
          <a:bodyPr/>
          <a:lstStyle/>
          <a:p>
            <a:r>
              <a:rPr lang="en-US" altLang="ko-KR" dirty="0"/>
              <a:t>key aspects of human intelligence:</a:t>
            </a:r>
            <a:br>
              <a:rPr lang="en-US" altLang="ko-KR" dirty="0"/>
            </a:br>
            <a:endParaRPr lang="ko-KR" altLang="en-US" dirty="0"/>
          </a:p>
        </p:txBody>
      </p:sp>
      <p:sp>
        <p:nvSpPr>
          <p:cNvPr id="3" name="내용 개체 틀 2">
            <a:extLst>
              <a:ext uri="{FF2B5EF4-FFF2-40B4-BE49-F238E27FC236}">
                <a16:creationId xmlns:a16="http://schemas.microsoft.com/office/drawing/2014/main" id="{66E3F63B-5E3D-4C2E-A0A2-6790D46D5163}"/>
              </a:ext>
            </a:extLst>
          </p:cNvPr>
          <p:cNvSpPr>
            <a:spLocks noGrp="1"/>
          </p:cNvSpPr>
          <p:nvPr>
            <p:ph idx="1"/>
          </p:nvPr>
        </p:nvSpPr>
        <p:spPr/>
        <p:txBody>
          <a:bodyPr>
            <a:normAutofit/>
          </a:bodyPr>
          <a:lstStyle/>
          <a:p>
            <a:r>
              <a:rPr lang="en-US" altLang="ko-KR" sz="1300" dirty="0"/>
              <a:t>Cognitive abilities: </a:t>
            </a:r>
            <a:r>
              <a:rPr lang="en-US" altLang="ko-KR" sz="3600" dirty="0"/>
              <a:t>Thinking</a:t>
            </a:r>
            <a:r>
              <a:rPr lang="en-US" altLang="ko-KR" sz="1300" dirty="0"/>
              <a:t>, reasoning, problem-solving, and memory.</a:t>
            </a:r>
          </a:p>
          <a:p>
            <a:endParaRPr lang="en-US" altLang="ko-KR" sz="1300" dirty="0"/>
          </a:p>
          <a:p>
            <a:r>
              <a:rPr lang="en-US" altLang="ko-KR" sz="1300" dirty="0"/>
              <a:t>Learning and adaptability: Acquiring knowledge and applying it to different situations.</a:t>
            </a:r>
          </a:p>
          <a:p>
            <a:endParaRPr lang="en-US" altLang="ko-KR" sz="1300" dirty="0"/>
          </a:p>
          <a:p>
            <a:r>
              <a:rPr lang="en-US" altLang="ko-KR" sz="1300" dirty="0"/>
              <a:t>Abstract thinking: Grasping complex ideas and making connections.</a:t>
            </a:r>
          </a:p>
          <a:p>
            <a:endParaRPr lang="en-US" altLang="ko-KR" sz="1300" dirty="0"/>
          </a:p>
          <a:p>
            <a:r>
              <a:rPr lang="en-US" altLang="ko-KR" sz="1300" dirty="0"/>
              <a:t>Communication: Effective use of language for understanding and expression.</a:t>
            </a:r>
          </a:p>
          <a:p>
            <a:endParaRPr lang="en-US" altLang="ko-KR" sz="1300" dirty="0"/>
          </a:p>
          <a:p>
            <a:r>
              <a:rPr lang="en-US" altLang="ko-KR" sz="1300" dirty="0"/>
              <a:t>Social and emotional understanding: </a:t>
            </a:r>
            <a:r>
              <a:rPr lang="en-US" altLang="ko-KR" sz="3200" dirty="0"/>
              <a:t>Interacting with others </a:t>
            </a:r>
            <a:r>
              <a:rPr lang="en-US" altLang="ko-KR" sz="1300" dirty="0"/>
              <a:t>and managing emotions.</a:t>
            </a:r>
          </a:p>
          <a:p>
            <a:endParaRPr lang="en-US" altLang="ko-KR" sz="1300" dirty="0"/>
          </a:p>
          <a:p>
            <a:r>
              <a:rPr lang="en-US" altLang="ko-KR" sz="1300" dirty="0"/>
              <a:t>Problem solving and adaptability: Finding solutions and adjusting to new situations.</a:t>
            </a:r>
          </a:p>
          <a:p>
            <a:endParaRPr lang="ko-KR" altLang="en-US" dirty="0"/>
          </a:p>
        </p:txBody>
      </p:sp>
    </p:spTree>
    <p:extLst>
      <p:ext uri="{BB962C8B-B14F-4D97-AF65-F5344CB8AC3E}">
        <p14:creationId xmlns:p14="http://schemas.microsoft.com/office/powerpoint/2010/main" val="1312600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F6CDA74-1A7B-492E-8691-C5A0196E5010}"/>
              </a:ext>
            </a:extLst>
          </p:cNvPr>
          <p:cNvSpPr>
            <a:spLocks noGrp="1"/>
          </p:cNvSpPr>
          <p:nvPr>
            <p:ph type="title"/>
          </p:nvPr>
        </p:nvSpPr>
        <p:spPr/>
        <p:txBody>
          <a:bodyPr>
            <a:normAutofit/>
          </a:bodyPr>
          <a:lstStyle/>
          <a:p>
            <a:pPr algn="ctr"/>
            <a:r>
              <a:rPr lang="en-US" altLang="ko-KR" sz="3200" dirty="0"/>
              <a:t>Key Words</a:t>
            </a:r>
            <a:endParaRPr lang="ko-KR" altLang="en-US" sz="3200" dirty="0"/>
          </a:p>
        </p:txBody>
      </p:sp>
      <p:sp>
        <p:nvSpPr>
          <p:cNvPr id="3" name="내용 개체 틀 2">
            <a:extLst>
              <a:ext uri="{FF2B5EF4-FFF2-40B4-BE49-F238E27FC236}">
                <a16:creationId xmlns:a16="http://schemas.microsoft.com/office/drawing/2014/main" id="{59465084-0CD6-4DAA-9D3A-5E171A7D4939}"/>
              </a:ext>
            </a:extLst>
          </p:cNvPr>
          <p:cNvSpPr>
            <a:spLocks noGrp="1"/>
          </p:cNvSpPr>
          <p:nvPr>
            <p:ph idx="1"/>
          </p:nvPr>
        </p:nvSpPr>
        <p:spPr>
          <a:xfrm>
            <a:off x="838200" y="1825625"/>
            <a:ext cx="10515600" cy="4667250"/>
          </a:xfrm>
        </p:spPr>
        <p:txBody>
          <a:bodyPr>
            <a:normAutofit/>
          </a:bodyPr>
          <a:lstStyle/>
          <a:p>
            <a:pPr>
              <a:lnSpc>
                <a:spcPct val="200000"/>
              </a:lnSpc>
            </a:pPr>
            <a:r>
              <a:rPr lang="en-US" altLang="ko-KR" dirty="0"/>
              <a:t>Artificial intelligence</a:t>
            </a:r>
          </a:p>
          <a:p>
            <a:pPr>
              <a:lnSpc>
                <a:spcPct val="200000"/>
              </a:lnSpc>
            </a:pPr>
            <a:r>
              <a:rPr lang="en-US" altLang="ko-KR" dirty="0"/>
              <a:t>Machine Learning</a:t>
            </a:r>
          </a:p>
          <a:p>
            <a:pPr>
              <a:lnSpc>
                <a:spcPct val="200000"/>
              </a:lnSpc>
            </a:pPr>
            <a:r>
              <a:rPr lang="en-US" altLang="ko-KR" dirty="0"/>
              <a:t>Deep Learning  = multiple neural networks </a:t>
            </a:r>
          </a:p>
          <a:p>
            <a:pPr lvl="2">
              <a:lnSpc>
                <a:spcPct val="110000"/>
              </a:lnSpc>
            </a:pPr>
            <a:r>
              <a:rPr lang="en-US" altLang="ko-KR" dirty="0"/>
              <a:t>Large Language model (LLM)</a:t>
            </a:r>
          </a:p>
          <a:p>
            <a:pPr lvl="2">
              <a:lnSpc>
                <a:spcPct val="110000"/>
              </a:lnSpc>
            </a:pPr>
            <a:r>
              <a:rPr lang="en-US" altLang="ko-KR" dirty="0"/>
              <a:t>Transformer</a:t>
            </a:r>
          </a:p>
          <a:p>
            <a:pPr>
              <a:lnSpc>
                <a:spcPct val="200000"/>
              </a:lnSpc>
            </a:pPr>
            <a:r>
              <a:rPr lang="en-US" altLang="ko-KR" dirty="0"/>
              <a:t>Training </a:t>
            </a:r>
            <a:endParaRPr lang="ko-KR" altLang="en-US" dirty="0"/>
          </a:p>
        </p:txBody>
      </p:sp>
    </p:spTree>
    <p:extLst>
      <p:ext uri="{BB962C8B-B14F-4D97-AF65-F5344CB8AC3E}">
        <p14:creationId xmlns:p14="http://schemas.microsoft.com/office/powerpoint/2010/main" val="24893185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1A918AE-E67B-485B-A5D8-6F49D97B3E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4320" y="971035"/>
            <a:ext cx="9155592" cy="4915929"/>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BAE9830B-004C-4D10-9CD7-65913136F8CE}"/>
              </a:ext>
            </a:extLst>
          </p:cNvPr>
          <p:cNvSpPr/>
          <p:nvPr/>
        </p:nvSpPr>
        <p:spPr>
          <a:xfrm>
            <a:off x="3724711" y="1680420"/>
            <a:ext cx="588623" cy="184666"/>
          </a:xfrm>
          <a:prstGeom prst="rect">
            <a:avLst/>
          </a:prstGeom>
        </p:spPr>
        <p:txBody>
          <a:bodyPr wrap="none">
            <a:spAutoFit/>
          </a:bodyPr>
          <a:lstStyle/>
          <a:p>
            <a:r>
              <a:rPr lang="en-US" altLang="ko-KR" sz="600" dirty="0"/>
              <a:t>Intelligence</a:t>
            </a:r>
            <a:endParaRPr lang="ko-KR" altLang="en-US" sz="600" dirty="0"/>
          </a:p>
        </p:txBody>
      </p:sp>
      <p:sp>
        <p:nvSpPr>
          <p:cNvPr id="6" name="직사각형 5">
            <a:extLst>
              <a:ext uri="{FF2B5EF4-FFF2-40B4-BE49-F238E27FC236}">
                <a16:creationId xmlns:a16="http://schemas.microsoft.com/office/drawing/2014/main" id="{FCC284E3-272F-4AFE-8A59-4DFB3706C981}"/>
              </a:ext>
            </a:extLst>
          </p:cNvPr>
          <p:cNvSpPr/>
          <p:nvPr/>
        </p:nvSpPr>
        <p:spPr>
          <a:xfrm>
            <a:off x="9461929" y="4176910"/>
            <a:ext cx="808235" cy="276999"/>
          </a:xfrm>
          <a:prstGeom prst="rect">
            <a:avLst/>
          </a:prstGeom>
        </p:spPr>
        <p:txBody>
          <a:bodyPr wrap="none">
            <a:spAutoFit/>
          </a:bodyPr>
          <a:lstStyle/>
          <a:p>
            <a:r>
              <a:rPr lang="en-US" altLang="ko-KR" sz="600" dirty="0"/>
              <a:t>Cognitive abilities</a:t>
            </a:r>
          </a:p>
          <a:p>
            <a:r>
              <a:rPr lang="en-US" altLang="ko-KR" sz="600" dirty="0"/>
              <a:t>Intellect</a:t>
            </a:r>
            <a:endParaRPr lang="ko-KR" altLang="en-US" sz="600" dirty="0"/>
          </a:p>
        </p:txBody>
      </p:sp>
      <p:sp>
        <p:nvSpPr>
          <p:cNvPr id="8" name="직사각형 7">
            <a:extLst>
              <a:ext uri="{FF2B5EF4-FFF2-40B4-BE49-F238E27FC236}">
                <a16:creationId xmlns:a16="http://schemas.microsoft.com/office/drawing/2014/main" id="{318AFFF7-4B4B-454E-B5D5-89038E5FA320}"/>
              </a:ext>
            </a:extLst>
          </p:cNvPr>
          <p:cNvSpPr/>
          <p:nvPr/>
        </p:nvSpPr>
        <p:spPr>
          <a:xfrm>
            <a:off x="3581528" y="4782363"/>
            <a:ext cx="1067921" cy="369332"/>
          </a:xfrm>
          <a:prstGeom prst="rect">
            <a:avLst/>
          </a:prstGeom>
        </p:spPr>
        <p:txBody>
          <a:bodyPr wrap="none">
            <a:spAutoFit/>
          </a:bodyPr>
          <a:lstStyle/>
          <a:p>
            <a:pPr lvl="0" eaLnBrk="0" fontAlgn="t" latinLnBrk="0" hangingPunct="0">
              <a:spcBef>
                <a:spcPct val="0"/>
              </a:spcBef>
              <a:spcAft>
                <a:spcPct val="0"/>
              </a:spcAft>
            </a:pPr>
            <a:r>
              <a:rPr lang="ko-KR" altLang="ko-KR" sz="600" dirty="0" err="1">
                <a:solidFill>
                  <a:srgbClr val="000000"/>
                </a:solidFill>
                <a:latin typeface="Arial" panose="020B0604020202020204" pitchFamily="34" charset="0"/>
                <a:ea typeface="noto"/>
              </a:rPr>
              <a:t>Unconscious</a:t>
            </a:r>
            <a:br>
              <a:rPr lang="ko-KR" altLang="ko-KR" sz="600" dirty="0">
                <a:solidFill>
                  <a:srgbClr val="000000"/>
                </a:solidFill>
                <a:latin typeface="Arial" panose="020B0604020202020204" pitchFamily="34" charset="0"/>
                <a:ea typeface="noto"/>
              </a:rPr>
            </a:br>
            <a:r>
              <a:rPr lang="ko-KR" altLang="ko-KR" sz="600" dirty="0" err="1">
                <a:solidFill>
                  <a:srgbClr val="000000"/>
                </a:solidFill>
                <a:latin typeface="Arial" panose="020B0604020202020204" pitchFamily="34" charset="0"/>
                <a:ea typeface="noto"/>
              </a:rPr>
              <a:t>Forgetting</a:t>
            </a:r>
            <a:br>
              <a:rPr lang="ko-KR" altLang="ko-KR" sz="600" dirty="0">
                <a:solidFill>
                  <a:srgbClr val="000000"/>
                </a:solidFill>
                <a:latin typeface="Arial" panose="020B0604020202020204" pitchFamily="34" charset="0"/>
                <a:ea typeface="noto"/>
              </a:rPr>
            </a:br>
            <a:r>
              <a:rPr lang="ko-KR" altLang="ko-KR" sz="600" dirty="0" err="1">
                <a:solidFill>
                  <a:srgbClr val="000000"/>
                </a:solidFill>
                <a:latin typeface="Arial" panose="020B0604020202020204" pitchFamily="34" charset="0"/>
                <a:ea typeface="noto"/>
              </a:rPr>
              <a:t>nonverbal</a:t>
            </a:r>
            <a:r>
              <a:rPr lang="ko-KR" altLang="ko-KR" sz="600" dirty="0">
                <a:solidFill>
                  <a:srgbClr val="000000"/>
                </a:solidFill>
                <a:latin typeface="Arial" panose="020B0604020202020204" pitchFamily="34" charset="0"/>
                <a:ea typeface="noto"/>
              </a:rPr>
              <a:t> </a:t>
            </a:r>
            <a:r>
              <a:rPr lang="ko-KR" altLang="ko-KR" sz="600" dirty="0" err="1">
                <a:solidFill>
                  <a:srgbClr val="000000"/>
                </a:solidFill>
                <a:latin typeface="Arial" panose="020B0604020202020204" pitchFamily="34" charset="0"/>
                <a:ea typeface="noto"/>
              </a:rPr>
              <a:t>communication</a:t>
            </a:r>
            <a:endParaRPr lang="ko-KR" altLang="ko-KR" sz="400" dirty="0">
              <a:latin typeface="Arial" panose="020B0604020202020204" pitchFamily="34" charset="0"/>
            </a:endParaRPr>
          </a:p>
        </p:txBody>
      </p:sp>
      <p:sp>
        <p:nvSpPr>
          <p:cNvPr id="7" name="Rectangle 3">
            <a:extLst>
              <a:ext uri="{FF2B5EF4-FFF2-40B4-BE49-F238E27FC236}">
                <a16:creationId xmlns:a16="http://schemas.microsoft.com/office/drawing/2014/main" id="{46BE3B61-EF61-4137-9469-A2671A8DF94E}"/>
              </a:ext>
            </a:extLst>
          </p:cNvPr>
          <p:cNvSpPr>
            <a:spLocks noChangeArrowheads="1"/>
          </p:cNvSpPr>
          <p:nvPr/>
        </p:nvSpPr>
        <p:spPr bwMode="auto">
          <a:xfrm>
            <a:off x="0" y="0"/>
            <a:ext cx="40894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p>
            <a:pPr marL="0" marR="0" lvl="0" indent="0" algn="l" defTabSz="914400" rtl="0" eaLnBrk="0" fontAlgn="t" latinLnBrk="0" hangingPunct="0">
              <a:lnSpc>
                <a:spcPct val="100000"/>
              </a:lnSpc>
              <a:spcBef>
                <a:spcPct val="0"/>
              </a:spcBef>
              <a:spcAft>
                <a:spcPct val="0"/>
              </a:spcAft>
              <a:buClrTx/>
              <a:buSzTx/>
              <a:buFontTx/>
              <a:buNone/>
              <a:tabLst/>
            </a:pPr>
            <a:br>
              <a:rPr kumimoji="0" lang="ko-KR" altLang="ko-KR" sz="900" b="0" i="0" u="none" strike="noStrike" cap="none" normalizeH="0" baseline="0">
                <a:ln>
                  <a:noFill/>
                </a:ln>
                <a:solidFill>
                  <a:srgbClr val="000000"/>
                </a:solidFill>
                <a:effectLst/>
                <a:latin typeface="Arial" panose="020B0604020202020204" pitchFamily="34" charset="0"/>
                <a:ea typeface="noto"/>
              </a:rPr>
            </a:br>
            <a:endParaRPr kumimoji="0" lang="ko-KR" altLang="ko-KR" sz="900" b="0" i="0" u="none" strike="noStrike" cap="none" normalizeH="0" baseline="0">
              <a:ln>
                <a:noFill/>
              </a:ln>
              <a:solidFill>
                <a:srgbClr val="000000"/>
              </a:solidFill>
              <a:effectLst/>
              <a:latin typeface="Arial" panose="020B0604020202020204" pitchFamily="34" charset="0"/>
              <a:ea typeface="n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0" name="Rectangle 5">
            <a:extLst>
              <a:ext uri="{FF2B5EF4-FFF2-40B4-BE49-F238E27FC236}">
                <a16:creationId xmlns:a16="http://schemas.microsoft.com/office/drawing/2014/main" id="{BB333309-5BFA-44B6-8E60-0F84B0BF3A07}"/>
              </a:ext>
            </a:extLst>
          </p:cNvPr>
          <p:cNvSpPr>
            <a:spLocks noChangeArrowheads="1"/>
          </p:cNvSpPr>
          <p:nvPr/>
        </p:nvSpPr>
        <p:spPr bwMode="auto">
          <a:xfrm>
            <a:off x="0" y="0"/>
            <a:ext cx="40259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p>
            <a:endParaRPr lang="ko-KR" altLang="en-US"/>
          </a:p>
        </p:txBody>
      </p:sp>
      <p:sp>
        <p:nvSpPr>
          <p:cNvPr id="11" name="Rectangle 6">
            <a:extLst>
              <a:ext uri="{FF2B5EF4-FFF2-40B4-BE49-F238E27FC236}">
                <a16:creationId xmlns:a16="http://schemas.microsoft.com/office/drawing/2014/main" id="{9CFDC5BF-413C-46D8-BC82-5CFB9BDF1CA8}"/>
              </a:ext>
            </a:extLst>
          </p:cNvPr>
          <p:cNvSpPr>
            <a:spLocks noChangeArrowheads="1"/>
          </p:cNvSpPr>
          <p:nvPr/>
        </p:nvSpPr>
        <p:spPr bwMode="auto">
          <a:xfrm>
            <a:off x="0" y="0"/>
            <a:ext cx="40259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p>
            <a:endParaRPr lang="ko-KR" altLang="en-US"/>
          </a:p>
        </p:txBody>
      </p:sp>
      <p:sp>
        <p:nvSpPr>
          <p:cNvPr id="12" name="Rectangle 7">
            <a:extLst>
              <a:ext uri="{FF2B5EF4-FFF2-40B4-BE49-F238E27FC236}">
                <a16:creationId xmlns:a16="http://schemas.microsoft.com/office/drawing/2014/main" id="{E7F448D1-E125-416A-9F74-B910963D8870}"/>
              </a:ext>
            </a:extLst>
          </p:cNvPr>
          <p:cNvSpPr>
            <a:spLocks noChangeArrowheads="1"/>
          </p:cNvSpPr>
          <p:nvPr/>
        </p:nvSpPr>
        <p:spPr bwMode="auto">
          <a:xfrm>
            <a:off x="0" y="0"/>
            <a:ext cx="40259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p>
            <a:endParaRPr lang="ko-KR" altLang="en-US"/>
          </a:p>
        </p:txBody>
      </p:sp>
      <p:sp>
        <p:nvSpPr>
          <p:cNvPr id="13" name="Rectangle 8">
            <a:extLst>
              <a:ext uri="{FF2B5EF4-FFF2-40B4-BE49-F238E27FC236}">
                <a16:creationId xmlns:a16="http://schemas.microsoft.com/office/drawing/2014/main" id="{E94EBB35-C6C9-4A6C-9B75-EACB1A945E51}"/>
              </a:ext>
            </a:extLst>
          </p:cNvPr>
          <p:cNvSpPr>
            <a:spLocks noChangeArrowheads="1"/>
          </p:cNvSpPr>
          <p:nvPr/>
        </p:nvSpPr>
        <p:spPr bwMode="auto">
          <a:xfrm>
            <a:off x="0" y="0"/>
            <a:ext cx="40259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25599815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525D2-F44A-4AC0-B26F-C1CF3B774CBF}"/>
              </a:ext>
            </a:extLst>
          </p:cNvPr>
          <p:cNvSpPr>
            <a:spLocks noGrp="1"/>
          </p:cNvSpPr>
          <p:nvPr>
            <p:ph type="title"/>
          </p:nvPr>
        </p:nvSpPr>
        <p:spPr/>
        <p:txBody>
          <a:bodyPr/>
          <a:lstStyle/>
          <a:p>
            <a:r>
              <a:rPr lang="en-US" altLang="ko-KR" dirty="0"/>
              <a:t>chat GPT</a:t>
            </a:r>
            <a:endParaRPr lang="ko-KR" altLang="en-US" dirty="0"/>
          </a:p>
        </p:txBody>
      </p:sp>
      <p:sp>
        <p:nvSpPr>
          <p:cNvPr id="3" name="내용 개체 틀 2">
            <a:extLst>
              <a:ext uri="{FF2B5EF4-FFF2-40B4-BE49-F238E27FC236}">
                <a16:creationId xmlns:a16="http://schemas.microsoft.com/office/drawing/2014/main" id="{E4BE8763-09BB-462A-8B96-E8A3DE4DF49F}"/>
              </a:ext>
            </a:extLst>
          </p:cNvPr>
          <p:cNvSpPr>
            <a:spLocks noGrp="1"/>
          </p:cNvSpPr>
          <p:nvPr>
            <p:ph idx="1"/>
          </p:nvPr>
        </p:nvSpPr>
        <p:spPr/>
        <p:txBody>
          <a:bodyPr>
            <a:normAutofit/>
          </a:bodyPr>
          <a:lstStyle/>
          <a:p>
            <a:r>
              <a:rPr lang="ko-KR" altLang="ko-KR" b="1" i="1" dirty="0" err="1"/>
              <a:t>Generative</a:t>
            </a:r>
            <a:r>
              <a:rPr lang="ko-KR" altLang="ko-KR" b="1" i="1" dirty="0"/>
              <a:t> </a:t>
            </a:r>
            <a:r>
              <a:rPr lang="ko-KR" altLang="ko-KR" b="1" i="1" dirty="0" err="1"/>
              <a:t>Pre-trained</a:t>
            </a:r>
            <a:r>
              <a:rPr lang="ko-KR" altLang="ko-KR" b="1" i="1" dirty="0"/>
              <a:t> </a:t>
            </a:r>
            <a:r>
              <a:rPr lang="ko-KR" altLang="ko-KR" b="1" i="1" dirty="0" err="1"/>
              <a:t>Transformer</a:t>
            </a:r>
            <a:endParaRPr lang="en-US" altLang="ko-KR" b="1" i="1" dirty="0"/>
          </a:p>
          <a:p>
            <a:endParaRPr lang="en-US" altLang="ko-KR" b="1" i="1" dirty="0"/>
          </a:p>
          <a:p>
            <a:r>
              <a:rPr lang="ko-KR" altLang="ko-KR" sz="2000" dirty="0" err="1"/>
              <a:t>In</a:t>
            </a:r>
            <a:r>
              <a:rPr lang="ko-KR" altLang="ko-KR" sz="2000" dirty="0"/>
              <a:t> </a:t>
            </a:r>
            <a:r>
              <a:rPr lang="ko-KR" altLang="ko-KR" sz="2000" dirty="0" err="1"/>
              <a:t>a</a:t>
            </a:r>
            <a:r>
              <a:rPr lang="ko-KR" altLang="ko-KR" sz="2000" dirty="0"/>
              <a:t> </a:t>
            </a:r>
            <a:r>
              <a:rPr lang="ko-KR" altLang="ko-KR" sz="2000" dirty="0" err="1"/>
              <a:t>nutshell</a:t>
            </a:r>
            <a:r>
              <a:rPr lang="ko-KR" altLang="ko-KR" sz="2000" dirty="0"/>
              <a:t>, </a:t>
            </a:r>
            <a:r>
              <a:rPr lang="ko-KR" altLang="ko-KR" sz="2000" dirty="0" err="1"/>
              <a:t>Chat</a:t>
            </a:r>
            <a:r>
              <a:rPr lang="ko-KR" altLang="ko-KR" sz="2000" dirty="0"/>
              <a:t> GPT </a:t>
            </a:r>
            <a:r>
              <a:rPr lang="ko-KR" altLang="ko-KR" sz="2000" dirty="0" err="1"/>
              <a:t>is</a:t>
            </a:r>
            <a:r>
              <a:rPr lang="ko-KR" altLang="ko-KR" sz="2000" dirty="0"/>
              <a:t> </a:t>
            </a:r>
            <a:r>
              <a:rPr lang="ko-KR" altLang="ko-KR" sz="2000" dirty="0" err="1"/>
              <a:t>an</a:t>
            </a:r>
            <a:r>
              <a:rPr lang="ko-KR" altLang="ko-KR" sz="2000" dirty="0"/>
              <a:t> </a:t>
            </a:r>
            <a:endParaRPr lang="en-US" altLang="ko-KR" sz="2000" dirty="0"/>
          </a:p>
          <a:p>
            <a:endParaRPr lang="ko-KR" altLang="ko-KR" sz="2000" dirty="0"/>
          </a:p>
          <a:p>
            <a:pPr marL="457200" lvl="1" indent="0">
              <a:buNone/>
            </a:pPr>
            <a:r>
              <a:rPr lang="ko-KR" altLang="ko-KR" sz="2000" dirty="0" err="1"/>
              <a:t>artificial</a:t>
            </a:r>
            <a:r>
              <a:rPr lang="ko-KR" altLang="ko-KR" sz="2000" dirty="0"/>
              <a:t> </a:t>
            </a:r>
            <a:r>
              <a:rPr lang="ko-KR" altLang="ko-KR" sz="2000" dirty="0" err="1"/>
              <a:t>intelligence</a:t>
            </a:r>
            <a:r>
              <a:rPr lang="ko-KR" altLang="ko-KR" sz="2000" dirty="0"/>
              <a:t> (AI) </a:t>
            </a:r>
            <a:r>
              <a:rPr lang="ko-KR" altLang="ko-KR" sz="2000" dirty="0" err="1"/>
              <a:t>content</a:t>
            </a:r>
            <a:r>
              <a:rPr lang="ko-KR" altLang="ko-KR" sz="2000" dirty="0"/>
              <a:t> </a:t>
            </a:r>
            <a:r>
              <a:rPr lang="ko-KR" altLang="ko-KR" sz="2000" dirty="0" err="1"/>
              <a:t>generator</a:t>
            </a:r>
            <a:r>
              <a:rPr lang="ko-KR" altLang="ko-KR" sz="2000" dirty="0"/>
              <a:t> </a:t>
            </a:r>
            <a:endParaRPr lang="en-US" altLang="ko-KR" sz="2000" dirty="0"/>
          </a:p>
          <a:p>
            <a:pPr marL="457200" lvl="1" indent="0">
              <a:buNone/>
            </a:pPr>
            <a:endParaRPr lang="ko-KR" altLang="ko-KR" sz="2000" dirty="0">
              <a:highlight>
                <a:srgbClr val="C0C0C0"/>
              </a:highlight>
            </a:endParaRPr>
          </a:p>
          <a:p>
            <a:pPr marL="457200" lvl="1" indent="0">
              <a:buNone/>
            </a:pPr>
            <a:r>
              <a:rPr lang="ko-KR" altLang="ko-KR" sz="2000" dirty="0" err="1"/>
              <a:t>that</a:t>
            </a:r>
            <a:r>
              <a:rPr lang="ko-KR" altLang="ko-KR" sz="2000" dirty="0"/>
              <a:t> </a:t>
            </a:r>
            <a:r>
              <a:rPr lang="ko-KR" altLang="ko-KR" sz="3200" dirty="0" err="1">
                <a:solidFill>
                  <a:schemeClr val="accent5">
                    <a:lumMod val="50000"/>
                  </a:schemeClr>
                </a:solidFill>
                <a:highlight>
                  <a:srgbClr val="FFFF00"/>
                </a:highlight>
              </a:rPr>
              <a:t>semi-autonomously</a:t>
            </a:r>
            <a:r>
              <a:rPr lang="ko-KR" altLang="ko-KR" sz="2000" dirty="0"/>
              <a:t> </a:t>
            </a:r>
            <a:r>
              <a:rPr lang="ko-KR" altLang="ko-KR" sz="2000" dirty="0" err="1"/>
              <a:t>creates</a:t>
            </a:r>
            <a:r>
              <a:rPr lang="ko-KR" altLang="ko-KR" sz="2000" dirty="0"/>
              <a:t> </a:t>
            </a:r>
            <a:r>
              <a:rPr lang="ko-KR" altLang="ko-KR" sz="2000" dirty="0" err="1"/>
              <a:t>phrases</a:t>
            </a:r>
            <a:r>
              <a:rPr lang="ko-KR" altLang="ko-KR" sz="2000" dirty="0"/>
              <a:t> and </a:t>
            </a:r>
            <a:r>
              <a:rPr lang="ko-KR" altLang="ko-KR" sz="2000" dirty="0" err="1"/>
              <a:t>articles</a:t>
            </a:r>
            <a:r>
              <a:rPr lang="ko-KR" altLang="ko-KR" sz="2000" dirty="0"/>
              <a:t> </a:t>
            </a:r>
            <a:endParaRPr lang="en-US" altLang="ko-KR" sz="2000" dirty="0"/>
          </a:p>
          <a:p>
            <a:pPr marL="457200" lvl="1" indent="0">
              <a:buNone/>
            </a:pPr>
            <a:endParaRPr lang="en-US" altLang="ko-KR" sz="2000" dirty="0"/>
          </a:p>
          <a:p>
            <a:pPr marL="457200" lvl="1" indent="0">
              <a:buNone/>
            </a:pPr>
            <a:r>
              <a:rPr lang="ko-KR" altLang="ko-KR" sz="2000" dirty="0" err="1"/>
              <a:t>based</a:t>
            </a:r>
            <a:r>
              <a:rPr lang="ko-KR" altLang="ko-KR" sz="2000" dirty="0"/>
              <a:t> </a:t>
            </a:r>
            <a:r>
              <a:rPr lang="ko-KR" altLang="ko-KR" sz="2000" dirty="0" err="1"/>
              <a:t>on</a:t>
            </a:r>
            <a:r>
              <a:rPr lang="ko-KR" altLang="ko-KR" sz="2000" dirty="0"/>
              <a:t> </a:t>
            </a:r>
            <a:r>
              <a:rPr lang="ko-KR" altLang="ko-KR" sz="2000" dirty="0" err="1"/>
              <a:t>user</a:t>
            </a:r>
            <a:r>
              <a:rPr lang="ko-KR" altLang="ko-KR" sz="2000" dirty="0"/>
              <a:t> </a:t>
            </a:r>
            <a:r>
              <a:rPr lang="ko-KR" altLang="ko-KR" sz="2000" dirty="0" err="1"/>
              <a:t>input</a:t>
            </a:r>
            <a:r>
              <a:rPr lang="ko-KR" altLang="ko-KR" sz="2000" dirty="0"/>
              <a:t>.</a:t>
            </a:r>
            <a:r>
              <a:rPr lang="en-US" altLang="ko-KR" sz="2000" dirty="0"/>
              <a:t> </a:t>
            </a:r>
          </a:p>
          <a:p>
            <a:endParaRPr lang="ko-KR" altLang="en-US" dirty="0"/>
          </a:p>
        </p:txBody>
      </p:sp>
    </p:spTree>
    <p:extLst>
      <p:ext uri="{BB962C8B-B14F-4D97-AF65-F5344CB8AC3E}">
        <p14:creationId xmlns:p14="http://schemas.microsoft.com/office/powerpoint/2010/main" val="17093990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efinition &#10;Example &#10;Autologous &#10;Refers to the process involving the use of &#10;a person's own tissues or cells. It's &#10;commonly used in medical procedures &#10;like autologous transfusions or grafts, &#10;where the donor and recipient are the &#10;same person. &#10;Mostly used in medical and biological &#10;contexts. &#10;An autologous blood transfusion is a &#10;procedure where a person receives their &#10;own blood, reducing the risk of many &#10;infectious complications associated with &#10;allogenic (from a different person) blood &#10;transfusions. &#10;Refers to a process or device that &#10;operates independently with little or no &#10;human control. It's commonly used in the &#10;context of machines, systems or &#10;processes that can operate without direct &#10;human intervention. &#10;Broadly used in technology, engineering, &#10;computing, and other fields where &#10;machinery and processes can function &#10;independently. &#10;An automatic door is a door that opens &#10;automatically when a person approaches &#10;it and closes once the person has passed &#10;through. ">
            <a:extLst>
              <a:ext uri="{FF2B5EF4-FFF2-40B4-BE49-F238E27FC236}">
                <a16:creationId xmlns:a16="http://schemas.microsoft.com/office/drawing/2014/main" id="{8E0A50F0-9B27-4D75-BD82-CC8DB52C803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25464" y="365125"/>
            <a:ext cx="9646000" cy="6450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3917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88793DC4-7BB1-47E1-B91F-B101F6158A2F}"/>
              </a:ext>
            </a:extLst>
          </p:cNvPr>
          <p:cNvSpPr>
            <a:spLocks noGrp="1"/>
          </p:cNvSpPr>
          <p:nvPr>
            <p:ph idx="1"/>
          </p:nvPr>
        </p:nvSpPr>
        <p:spPr/>
        <p:txBody>
          <a:bodyPr/>
          <a:lstStyle/>
          <a:p>
            <a:r>
              <a:rPr lang="ko-KR" altLang="ko-KR" b="1" dirty="0"/>
              <a:t>"</a:t>
            </a:r>
            <a:r>
              <a:rPr lang="ko-KR" altLang="ko-KR" b="1" dirty="0" err="1"/>
              <a:t>Autonomously</a:t>
            </a:r>
            <a:r>
              <a:rPr lang="en-US" altLang="ko-KR" b="1" dirty="0"/>
              <a:t>”</a:t>
            </a:r>
            <a:r>
              <a:rPr lang="ko-KR" altLang="ko-KR" sz="1000" b="1" dirty="0"/>
              <a:t>"</a:t>
            </a:r>
            <a:r>
              <a:rPr lang="ko-KR" altLang="ko-KR" sz="1000" dirty="0"/>
              <a:t> </a:t>
            </a:r>
            <a:r>
              <a:rPr lang="ko-KR" altLang="ko-KR" sz="1000" dirty="0" err="1"/>
              <a:t>refers</a:t>
            </a:r>
            <a:r>
              <a:rPr lang="ko-KR" altLang="ko-KR" sz="1000" dirty="0"/>
              <a:t> </a:t>
            </a:r>
            <a:r>
              <a:rPr lang="ko-KR" altLang="ko-KR" sz="1000" dirty="0" err="1"/>
              <a:t>to</a:t>
            </a:r>
            <a:r>
              <a:rPr lang="ko-KR" altLang="ko-KR" sz="1000" dirty="0"/>
              <a:t> </a:t>
            </a:r>
            <a:r>
              <a:rPr lang="ko-KR" altLang="ko-KR" sz="1000" dirty="0" err="1"/>
              <a:t>the</a:t>
            </a:r>
            <a:r>
              <a:rPr lang="ko-KR" altLang="ko-KR" sz="1000" dirty="0"/>
              <a:t> </a:t>
            </a:r>
            <a:r>
              <a:rPr lang="ko-KR" altLang="ko-KR" sz="1000" dirty="0" err="1"/>
              <a:t>ability</a:t>
            </a:r>
            <a:r>
              <a:rPr lang="ko-KR" altLang="ko-KR" sz="1000" dirty="0"/>
              <a:t> of </a:t>
            </a:r>
            <a:r>
              <a:rPr lang="ko-KR" altLang="ko-KR" sz="1000" dirty="0" err="1"/>
              <a:t>a</a:t>
            </a:r>
            <a:r>
              <a:rPr lang="ko-KR" altLang="ko-KR" sz="1000" dirty="0"/>
              <a:t> </a:t>
            </a:r>
            <a:r>
              <a:rPr lang="ko-KR" altLang="ko-KR" sz="1000" dirty="0" err="1"/>
              <a:t>system</a:t>
            </a:r>
            <a:r>
              <a:rPr lang="ko-KR" altLang="ko-KR" sz="1000" dirty="0"/>
              <a:t> </a:t>
            </a:r>
            <a:r>
              <a:rPr lang="ko-KR" altLang="ko-KR" sz="1000" dirty="0" err="1"/>
              <a:t>or</a:t>
            </a:r>
            <a:r>
              <a:rPr lang="ko-KR" altLang="ko-KR" sz="1000" dirty="0"/>
              <a:t> </a:t>
            </a:r>
            <a:r>
              <a:rPr lang="ko-KR" altLang="ko-KR" sz="1000" dirty="0" err="1"/>
              <a:t>entity</a:t>
            </a:r>
            <a:r>
              <a:rPr lang="ko-KR" altLang="ko-KR" sz="1000" dirty="0"/>
              <a:t> </a:t>
            </a:r>
            <a:r>
              <a:rPr lang="ko-KR" altLang="ko-KR" sz="1000" dirty="0" err="1"/>
              <a:t>to</a:t>
            </a:r>
            <a:r>
              <a:rPr lang="ko-KR" altLang="ko-KR" sz="1000" dirty="0"/>
              <a:t> </a:t>
            </a:r>
            <a:r>
              <a:rPr lang="ko-KR" altLang="ko-KR" sz="1000" dirty="0" err="1"/>
              <a:t>act</a:t>
            </a:r>
            <a:r>
              <a:rPr lang="ko-KR" altLang="ko-KR" sz="1000" dirty="0"/>
              <a:t>, </a:t>
            </a:r>
            <a:r>
              <a:rPr lang="ko-KR" altLang="ko-KR" sz="1000" dirty="0" err="1"/>
              <a:t>function</a:t>
            </a:r>
            <a:r>
              <a:rPr lang="ko-KR" altLang="ko-KR" sz="1000" dirty="0"/>
              <a:t>, </a:t>
            </a:r>
            <a:r>
              <a:rPr lang="ko-KR" altLang="ko-KR" sz="1000" dirty="0" err="1"/>
              <a:t>or</a:t>
            </a:r>
            <a:r>
              <a:rPr lang="ko-KR" altLang="ko-KR" sz="1000" dirty="0"/>
              <a:t> </a:t>
            </a:r>
            <a:r>
              <a:rPr lang="ko-KR" altLang="ko-KR" sz="1000" u="sng" dirty="0" err="1"/>
              <a:t>make</a:t>
            </a:r>
            <a:r>
              <a:rPr lang="ko-KR" altLang="ko-KR" sz="1000" u="sng" dirty="0"/>
              <a:t> </a:t>
            </a:r>
            <a:r>
              <a:rPr lang="ko-KR" altLang="ko-KR" sz="1000" u="sng" dirty="0" err="1"/>
              <a:t>decisions</a:t>
            </a:r>
            <a:r>
              <a:rPr lang="ko-KR" altLang="ko-KR" sz="1000" u="sng" dirty="0"/>
              <a:t> </a:t>
            </a:r>
            <a:r>
              <a:rPr lang="ko-KR" altLang="ko-KR" sz="1000" u="sng" dirty="0" err="1"/>
              <a:t>independently</a:t>
            </a:r>
            <a:r>
              <a:rPr lang="ko-KR" altLang="ko-KR" sz="1000" dirty="0"/>
              <a:t>, </a:t>
            </a:r>
            <a:r>
              <a:rPr lang="ko-KR" altLang="ko-KR" sz="1000" dirty="0" err="1"/>
              <a:t>without</a:t>
            </a:r>
            <a:r>
              <a:rPr lang="ko-KR" altLang="ko-KR" sz="1000" dirty="0"/>
              <a:t> </a:t>
            </a:r>
            <a:r>
              <a:rPr lang="ko-KR" altLang="ko-KR" sz="1000" dirty="0" err="1"/>
              <a:t>external</a:t>
            </a:r>
            <a:r>
              <a:rPr lang="ko-KR" altLang="ko-KR" sz="1000" dirty="0"/>
              <a:t> </a:t>
            </a:r>
            <a:r>
              <a:rPr lang="ko-KR" altLang="ko-KR" sz="1000" dirty="0" err="1"/>
              <a:t>control</a:t>
            </a:r>
            <a:r>
              <a:rPr lang="ko-KR" altLang="ko-KR" sz="1000" dirty="0"/>
              <a:t> </a:t>
            </a:r>
            <a:r>
              <a:rPr lang="ko-KR" altLang="ko-KR" sz="1000" dirty="0" err="1"/>
              <a:t>or</a:t>
            </a:r>
            <a:r>
              <a:rPr lang="ko-KR" altLang="ko-KR" sz="1000" dirty="0"/>
              <a:t> </a:t>
            </a:r>
            <a:r>
              <a:rPr lang="ko-KR" altLang="ko-KR" sz="1000" dirty="0" err="1"/>
              <a:t>influence</a:t>
            </a:r>
            <a:r>
              <a:rPr lang="ko-KR" altLang="ko-KR" sz="1000" dirty="0"/>
              <a:t>. </a:t>
            </a:r>
            <a:r>
              <a:rPr lang="ko-KR" altLang="ko-KR" sz="1000" dirty="0" err="1"/>
              <a:t>It</a:t>
            </a:r>
            <a:r>
              <a:rPr lang="ko-KR" altLang="ko-KR" sz="1000" dirty="0"/>
              <a:t> </a:t>
            </a:r>
            <a:r>
              <a:rPr lang="ko-KR" altLang="ko-KR" sz="1000" dirty="0" err="1"/>
              <a:t>implies</a:t>
            </a:r>
            <a:r>
              <a:rPr lang="ko-KR" altLang="ko-KR" sz="1000" dirty="0"/>
              <a:t> </a:t>
            </a:r>
            <a:r>
              <a:rPr lang="ko-KR" altLang="ko-KR" sz="1000" dirty="0" err="1"/>
              <a:t>self-governance</a:t>
            </a:r>
            <a:r>
              <a:rPr lang="ko-KR" altLang="ko-KR" sz="1000" dirty="0"/>
              <a:t> </a:t>
            </a:r>
            <a:r>
              <a:rPr lang="ko-KR" altLang="ko-KR" sz="1000" dirty="0" err="1"/>
              <a:t>or</a:t>
            </a:r>
            <a:r>
              <a:rPr lang="ko-KR" altLang="ko-KR" sz="1000" dirty="0"/>
              <a:t> </a:t>
            </a:r>
            <a:r>
              <a:rPr lang="ko-KR" altLang="ko-KR" sz="1000" dirty="0" err="1"/>
              <a:t>self-direction</a:t>
            </a:r>
            <a:r>
              <a:rPr lang="ko-KR" altLang="ko-KR" sz="1000" dirty="0"/>
              <a:t>.</a:t>
            </a:r>
            <a:r>
              <a:rPr lang="en-US" altLang="ko-KR" sz="1000" dirty="0"/>
              <a:t>    </a:t>
            </a:r>
            <a:r>
              <a:rPr lang="en-US" altLang="ko-KR" dirty="0"/>
              <a:t>Car</a:t>
            </a:r>
          </a:p>
          <a:p>
            <a:endParaRPr lang="en-US" altLang="ko-KR" dirty="0"/>
          </a:p>
          <a:p>
            <a:r>
              <a:rPr lang="ko-KR" altLang="en-US" b="1" dirty="0"/>
              <a:t>“</a:t>
            </a:r>
            <a:r>
              <a:rPr lang="en-US" altLang="ko-KR" b="1" dirty="0"/>
              <a:t>A</a:t>
            </a:r>
            <a:r>
              <a:rPr lang="ko-KR" altLang="ko-KR" b="1" dirty="0" err="1"/>
              <a:t>utomatically</a:t>
            </a:r>
            <a:r>
              <a:rPr lang="en-US" altLang="ko-KR" b="1" dirty="0"/>
              <a:t>”</a:t>
            </a:r>
            <a:r>
              <a:rPr lang="ko-KR" altLang="ko-KR" sz="1000" b="1" dirty="0"/>
              <a:t>"</a:t>
            </a:r>
            <a:r>
              <a:rPr lang="ko-KR" altLang="ko-KR" sz="1000" dirty="0"/>
              <a:t> </a:t>
            </a:r>
            <a:r>
              <a:rPr lang="ko-KR" altLang="ko-KR" sz="1000" dirty="0" err="1"/>
              <a:t>refers</a:t>
            </a:r>
            <a:r>
              <a:rPr lang="ko-KR" altLang="ko-KR" sz="1000" dirty="0"/>
              <a:t> </a:t>
            </a:r>
            <a:r>
              <a:rPr lang="ko-KR" altLang="ko-KR" sz="1000" dirty="0" err="1"/>
              <a:t>to</a:t>
            </a:r>
            <a:r>
              <a:rPr lang="ko-KR" altLang="ko-KR" sz="1000" dirty="0"/>
              <a:t> </a:t>
            </a:r>
            <a:r>
              <a:rPr lang="ko-KR" altLang="ko-KR" sz="1000" dirty="0" err="1"/>
              <a:t>a</a:t>
            </a:r>
            <a:r>
              <a:rPr lang="ko-KR" altLang="ko-KR" sz="1000" dirty="0"/>
              <a:t> </a:t>
            </a:r>
            <a:r>
              <a:rPr lang="ko-KR" altLang="ko-KR" sz="1000" dirty="0" err="1"/>
              <a:t>process</a:t>
            </a:r>
            <a:r>
              <a:rPr lang="ko-KR" altLang="ko-KR" sz="1000" dirty="0"/>
              <a:t> </a:t>
            </a:r>
            <a:r>
              <a:rPr lang="ko-KR" altLang="ko-KR" sz="1000" dirty="0" err="1"/>
              <a:t>or</a:t>
            </a:r>
            <a:r>
              <a:rPr lang="ko-KR" altLang="ko-KR" sz="1000" dirty="0"/>
              <a:t> </a:t>
            </a:r>
            <a:r>
              <a:rPr lang="ko-KR" altLang="ko-KR" sz="1000" dirty="0" err="1"/>
              <a:t>action</a:t>
            </a:r>
            <a:r>
              <a:rPr lang="ko-KR" altLang="ko-KR" sz="1000" dirty="0"/>
              <a:t> </a:t>
            </a:r>
            <a:r>
              <a:rPr lang="ko-KR" altLang="ko-KR" sz="1000" dirty="0" err="1"/>
              <a:t>that</a:t>
            </a:r>
            <a:r>
              <a:rPr lang="ko-KR" altLang="ko-KR" sz="1000" dirty="0"/>
              <a:t> </a:t>
            </a:r>
            <a:r>
              <a:rPr lang="ko-KR" altLang="ko-KR" sz="1000" dirty="0" err="1"/>
              <a:t>occurs</a:t>
            </a:r>
            <a:r>
              <a:rPr lang="ko-KR" altLang="ko-KR" sz="1000" dirty="0"/>
              <a:t> </a:t>
            </a:r>
            <a:r>
              <a:rPr lang="ko-KR" altLang="ko-KR" sz="1000" dirty="0" err="1"/>
              <a:t>without</a:t>
            </a:r>
            <a:r>
              <a:rPr lang="ko-KR" altLang="ko-KR" sz="1000" dirty="0"/>
              <a:t> </a:t>
            </a:r>
            <a:r>
              <a:rPr lang="ko-KR" altLang="ko-KR" sz="1000" dirty="0" err="1"/>
              <a:t>manual</a:t>
            </a:r>
            <a:r>
              <a:rPr lang="ko-KR" altLang="ko-KR" sz="1000" dirty="0"/>
              <a:t> </a:t>
            </a:r>
            <a:r>
              <a:rPr lang="ko-KR" altLang="ko-KR" sz="1000" dirty="0" err="1"/>
              <a:t>intervention</a:t>
            </a:r>
            <a:r>
              <a:rPr lang="ko-KR" altLang="ko-KR" sz="1000" dirty="0"/>
              <a:t> </a:t>
            </a:r>
            <a:r>
              <a:rPr lang="ko-KR" altLang="ko-KR" sz="1000" dirty="0" err="1"/>
              <a:t>or</a:t>
            </a:r>
            <a:r>
              <a:rPr lang="ko-KR" altLang="ko-KR" sz="1000" dirty="0"/>
              <a:t> </a:t>
            </a:r>
            <a:r>
              <a:rPr lang="ko-KR" altLang="ko-KR" sz="1000" dirty="0" err="1"/>
              <a:t>human</a:t>
            </a:r>
            <a:r>
              <a:rPr lang="ko-KR" altLang="ko-KR" sz="1000" dirty="0"/>
              <a:t> </a:t>
            </a:r>
            <a:r>
              <a:rPr lang="ko-KR" altLang="ko-KR" sz="1000" dirty="0" err="1"/>
              <a:t>effort</a:t>
            </a:r>
            <a:r>
              <a:rPr lang="ko-KR" altLang="ko-KR" sz="1000" dirty="0"/>
              <a:t>. </a:t>
            </a:r>
            <a:r>
              <a:rPr lang="ko-KR" altLang="ko-KR" sz="1000" dirty="0" err="1"/>
              <a:t>It</a:t>
            </a:r>
            <a:r>
              <a:rPr lang="ko-KR" altLang="ko-KR" sz="1000" dirty="0"/>
              <a:t> </a:t>
            </a:r>
            <a:r>
              <a:rPr lang="ko-KR" altLang="ko-KR" sz="1000" dirty="0" err="1"/>
              <a:t>implies</a:t>
            </a:r>
            <a:r>
              <a:rPr lang="ko-KR" altLang="ko-KR" sz="1000" dirty="0"/>
              <a:t> </a:t>
            </a:r>
            <a:r>
              <a:rPr lang="ko-KR" altLang="ko-KR" sz="1000" dirty="0" err="1"/>
              <a:t>the</a:t>
            </a:r>
            <a:r>
              <a:rPr lang="ko-KR" altLang="ko-KR" sz="1000" dirty="0"/>
              <a:t> </a:t>
            </a:r>
            <a:r>
              <a:rPr lang="ko-KR" altLang="ko-KR" sz="1000" dirty="0" err="1"/>
              <a:t>use</a:t>
            </a:r>
            <a:r>
              <a:rPr lang="ko-KR" altLang="ko-KR" sz="1000" dirty="0"/>
              <a:t> of </a:t>
            </a:r>
            <a:r>
              <a:rPr lang="ko-KR" altLang="ko-KR" sz="1000" dirty="0" err="1"/>
              <a:t>mechanisms</a:t>
            </a:r>
            <a:r>
              <a:rPr lang="ko-KR" altLang="ko-KR" sz="1000" dirty="0"/>
              <a:t>, </a:t>
            </a:r>
            <a:r>
              <a:rPr lang="ko-KR" altLang="ko-KR" sz="1000" dirty="0" err="1"/>
              <a:t>sensors</a:t>
            </a:r>
            <a:r>
              <a:rPr lang="ko-KR" altLang="ko-KR" sz="1000" dirty="0"/>
              <a:t>, </a:t>
            </a:r>
            <a:r>
              <a:rPr lang="ko-KR" altLang="ko-KR" sz="1000" dirty="0" err="1"/>
              <a:t>or</a:t>
            </a:r>
            <a:r>
              <a:rPr lang="ko-KR" altLang="ko-KR" sz="1000" dirty="0"/>
              <a:t> </a:t>
            </a:r>
            <a:r>
              <a:rPr lang="ko-KR" altLang="ko-KR" sz="1000" u="sng" dirty="0" err="1"/>
              <a:t>predefined</a:t>
            </a:r>
            <a:r>
              <a:rPr lang="ko-KR" altLang="ko-KR" sz="1000" u="sng" dirty="0"/>
              <a:t> </a:t>
            </a:r>
            <a:r>
              <a:rPr lang="ko-KR" altLang="ko-KR" sz="1000" u="sng" dirty="0" err="1"/>
              <a:t>rules</a:t>
            </a:r>
            <a:r>
              <a:rPr lang="ko-KR" altLang="ko-KR" sz="1000" u="sng" dirty="0"/>
              <a:t> </a:t>
            </a:r>
            <a:r>
              <a:rPr lang="ko-KR" altLang="ko-KR" sz="1000" u="sng" dirty="0" err="1"/>
              <a:t>to</a:t>
            </a:r>
            <a:r>
              <a:rPr lang="ko-KR" altLang="ko-KR" sz="1000" u="sng" dirty="0"/>
              <a:t> </a:t>
            </a:r>
            <a:r>
              <a:rPr lang="ko-KR" altLang="ko-KR" sz="1000" u="sng" dirty="0" err="1"/>
              <a:t>perform</a:t>
            </a:r>
            <a:r>
              <a:rPr lang="ko-KR" altLang="ko-KR" sz="1000" u="sng" dirty="0"/>
              <a:t> </a:t>
            </a:r>
            <a:r>
              <a:rPr lang="ko-KR" altLang="ko-KR" sz="1000" u="sng" dirty="0" err="1"/>
              <a:t>tasks</a:t>
            </a:r>
            <a:r>
              <a:rPr lang="ko-KR" altLang="ko-KR" sz="1000" dirty="0"/>
              <a:t> </a:t>
            </a:r>
            <a:r>
              <a:rPr lang="ko-KR" altLang="ko-KR" sz="1000" dirty="0" err="1"/>
              <a:t>or</a:t>
            </a:r>
            <a:r>
              <a:rPr lang="ko-KR" altLang="ko-KR" sz="1000" dirty="0"/>
              <a:t> </a:t>
            </a:r>
            <a:r>
              <a:rPr lang="ko-KR" altLang="ko-KR" sz="1000" dirty="0" err="1"/>
              <a:t>execute</a:t>
            </a:r>
            <a:r>
              <a:rPr lang="ko-KR" altLang="ko-KR" sz="1000" dirty="0"/>
              <a:t> </a:t>
            </a:r>
            <a:r>
              <a:rPr lang="ko-KR" altLang="ko-KR" sz="1000" dirty="0" err="1"/>
              <a:t>actions</a:t>
            </a:r>
            <a:r>
              <a:rPr lang="ko-KR" altLang="ko-KR" sz="1000" dirty="0"/>
              <a:t>.</a:t>
            </a:r>
            <a:r>
              <a:rPr lang="en-US" altLang="ko-KR" sz="1000" dirty="0"/>
              <a:t> </a:t>
            </a:r>
            <a:r>
              <a:rPr lang="ko-KR" altLang="ko-KR" dirty="0" err="1"/>
              <a:t>automatic</a:t>
            </a:r>
            <a:r>
              <a:rPr lang="ko-KR" altLang="ko-KR" dirty="0"/>
              <a:t> </a:t>
            </a:r>
            <a:r>
              <a:rPr lang="ko-KR" altLang="ko-KR" dirty="0" err="1"/>
              <a:t>washing</a:t>
            </a:r>
            <a:r>
              <a:rPr lang="ko-KR" altLang="ko-KR" dirty="0"/>
              <a:t> </a:t>
            </a:r>
            <a:r>
              <a:rPr lang="ko-KR" altLang="ko-KR" dirty="0" err="1"/>
              <a:t>machine</a:t>
            </a:r>
            <a:endParaRPr lang="ko-KR" altLang="en-US" dirty="0"/>
          </a:p>
        </p:txBody>
      </p:sp>
    </p:spTree>
    <p:extLst>
      <p:ext uri="{BB962C8B-B14F-4D97-AF65-F5344CB8AC3E}">
        <p14:creationId xmlns:p14="http://schemas.microsoft.com/office/powerpoint/2010/main" val="14204082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차바 &#10;0 emergence &#10;창발(創發)또는 떠오름 현상은 하위 계층(구성 요식에는 없는 특성이나 &#10;행동이 상위 계층(전체 구조)에서 자발적으로 돌연히 출현하는 현상이다. &#10;또한 불시에 솟아나는 특성을 창발성(emergent property) 또는 이머전 &#10;스(emergence)라고도 부른다. 자기조식화 현상, 복잡계 과학과 관련이 &#10;깊다.” &#10;한국어 위귀택과에시 인용 ">
            <a:extLst>
              <a:ext uri="{FF2B5EF4-FFF2-40B4-BE49-F238E27FC236}">
                <a16:creationId xmlns:a16="http://schemas.microsoft.com/office/drawing/2014/main" id="{06F6C1ED-A83C-4632-AC3F-D3F0438110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1445" y="480270"/>
            <a:ext cx="6076950" cy="3409951"/>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DAABFE79-0F16-44B4-8648-79B24C263BD1}"/>
              </a:ext>
            </a:extLst>
          </p:cNvPr>
          <p:cNvSpPr/>
          <p:nvPr/>
        </p:nvSpPr>
        <p:spPr>
          <a:xfrm>
            <a:off x="2425816" y="5933990"/>
            <a:ext cx="7340367" cy="700192"/>
          </a:xfrm>
          <a:prstGeom prst="rect">
            <a:avLst/>
          </a:prstGeom>
        </p:spPr>
        <p:txBody>
          <a:bodyPr wrap="square">
            <a:spAutoFit/>
          </a:bodyPr>
          <a:lstStyle/>
          <a:p>
            <a:pPr marL="342900" marR="0">
              <a:spcBef>
                <a:spcPts val="0"/>
              </a:spcBef>
              <a:spcAft>
                <a:spcPts val="0"/>
              </a:spcAft>
            </a:pPr>
            <a:r>
              <a:rPr lang="ko-KR" altLang="ko-KR" sz="1050" dirty="0" err="1">
                <a:solidFill>
                  <a:srgbClr val="111111"/>
                </a:solidFill>
                <a:ea typeface="Arial" panose="020B0604020202020204" pitchFamily="34" charset="0"/>
              </a:rPr>
              <a:t>Emergent</a:t>
            </a:r>
            <a:r>
              <a:rPr lang="ko-KR" altLang="ko-KR" sz="1050" dirty="0">
                <a:solidFill>
                  <a:srgbClr val="111111"/>
                </a:solidFill>
                <a:ea typeface="Arial" panose="020B0604020202020204" pitchFamily="34" charset="0"/>
              </a:rPr>
              <a:t> </a:t>
            </a:r>
            <a:r>
              <a:rPr lang="ko-KR" altLang="ko-KR" sz="1050" dirty="0" err="1">
                <a:solidFill>
                  <a:srgbClr val="111111"/>
                </a:solidFill>
                <a:ea typeface="Arial" panose="020B0604020202020204" pitchFamily="34" charset="0"/>
              </a:rPr>
              <a:t>properties</a:t>
            </a:r>
            <a:r>
              <a:rPr lang="ko-KR" altLang="ko-KR" sz="1050" dirty="0">
                <a:solidFill>
                  <a:srgbClr val="111111"/>
                </a:solidFill>
                <a:ea typeface="Arial" panose="020B0604020202020204" pitchFamily="34" charset="0"/>
              </a:rPr>
              <a:t> </a:t>
            </a:r>
            <a:r>
              <a:rPr lang="ko-KR" altLang="ko-KR" sz="1050" dirty="0" err="1">
                <a:solidFill>
                  <a:srgbClr val="111111"/>
                </a:solidFill>
                <a:ea typeface="Arial" panose="020B0604020202020204" pitchFamily="34" charset="0"/>
              </a:rPr>
              <a:t>arise</a:t>
            </a:r>
            <a:r>
              <a:rPr lang="ko-KR" altLang="ko-KR" sz="1050" dirty="0">
                <a:solidFill>
                  <a:srgbClr val="111111"/>
                </a:solidFill>
                <a:ea typeface="Arial" panose="020B0604020202020204" pitchFamily="34" charset="0"/>
              </a:rPr>
              <a:t> </a:t>
            </a:r>
            <a:r>
              <a:rPr lang="ko-KR" altLang="ko-KR" sz="1050" dirty="0" err="1">
                <a:solidFill>
                  <a:srgbClr val="111111"/>
                </a:solidFill>
                <a:ea typeface="Arial" panose="020B0604020202020204" pitchFamily="34" charset="0"/>
              </a:rPr>
              <a:t>when</a:t>
            </a:r>
            <a:r>
              <a:rPr lang="ko-KR" altLang="ko-KR" sz="1050" dirty="0">
                <a:solidFill>
                  <a:srgbClr val="111111"/>
                </a:solidFill>
                <a:ea typeface="Arial" panose="020B0604020202020204" pitchFamily="34" charset="0"/>
              </a:rPr>
              <a:t> </a:t>
            </a:r>
            <a:r>
              <a:rPr lang="ko-KR" altLang="ko-KR" sz="1050" dirty="0" err="1">
                <a:solidFill>
                  <a:srgbClr val="111111"/>
                </a:solidFill>
                <a:ea typeface="Arial" panose="020B0604020202020204" pitchFamily="34" charset="0"/>
              </a:rPr>
              <a:t>the</a:t>
            </a:r>
            <a:r>
              <a:rPr lang="ko-KR" altLang="ko-KR" sz="1050" dirty="0">
                <a:solidFill>
                  <a:srgbClr val="111111"/>
                </a:solidFill>
                <a:ea typeface="Arial" panose="020B0604020202020204" pitchFamily="34" charset="0"/>
              </a:rPr>
              <a:t> </a:t>
            </a:r>
            <a:r>
              <a:rPr lang="ko-KR" altLang="ko-KR" sz="1050" dirty="0" err="1">
                <a:solidFill>
                  <a:srgbClr val="111111"/>
                </a:solidFill>
                <a:ea typeface="Arial" panose="020B0604020202020204" pitchFamily="34" charset="0"/>
              </a:rPr>
              <a:t>interaction</a:t>
            </a:r>
            <a:r>
              <a:rPr lang="ko-KR" altLang="ko-KR" sz="1050" dirty="0">
                <a:solidFill>
                  <a:srgbClr val="111111"/>
                </a:solidFill>
                <a:ea typeface="Arial" panose="020B0604020202020204" pitchFamily="34" charset="0"/>
              </a:rPr>
              <a:t> of </a:t>
            </a:r>
            <a:r>
              <a:rPr lang="ko-KR" altLang="ko-KR" sz="1050" dirty="0" err="1">
                <a:solidFill>
                  <a:srgbClr val="111111"/>
                </a:solidFill>
                <a:ea typeface="Arial" panose="020B0604020202020204" pitchFamily="34" charset="0"/>
              </a:rPr>
              <a:t>individual</a:t>
            </a:r>
            <a:r>
              <a:rPr lang="ko-KR" altLang="ko-KR" sz="1050" dirty="0">
                <a:solidFill>
                  <a:srgbClr val="111111"/>
                </a:solidFill>
                <a:ea typeface="Arial" panose="020B0604020202020204" pitchFamily="34" charset="0"/>
              </a:rPr>
              <a:t> </a:t>
            </a:r>
            <a:r>
              <a:rPr lang="ko-KR" altLang="ko-KR" sz="1050" dirty="0" err="1">
                <a:solidFill>
                  <a:srgbClr val="111111"/>
                </a:solidFill>
                <a:ea typeface="Arial" panose="020B0604020202020204" pitchFamily="34" charset="0"/>
              </a:rPr>
              <a:t>component</a:t>
            </a:r>
            <a:r>
              <a:rPr lang="ko-KR" altLang="ko-KR" sz="1050" dirty="0">
                <a:solidFill>
                  <a:srgbClr val="111111"/>
                </a:solidFill>
                <a:ea typeface="Arial" panose="020B0604020202020204" pitchFamily="34" charset="0"/>
              </a:rPr>
              <a:t> </a:t>
            </a:r>
            <a:r>
              <a:rPr lang="ko-KR" altLang="ko-KR" sz="1050" dirty="0" err="1">
                <a:solidFill>
                  <a:srgbClr val="111111"/>
                </a:solidFill>
                <a:ea typeface="Arial" panose="020B0604020202020204" pitchFamily="34" charset="0"/>
              </a:rPr>
              <a:t>produce</a:t>
            </a:r>
            <a:r>
              <a:rPr lang="ko-KR" altLang="ko-KR" sz="1050" dirty="0">
                <a:solidFill>
                  <a:srgbClr val="111111"/>
                </a:solidFill>
                <a:ea typeface="Arial" panose="020B0604020202020204" pitchFamily="34" charset="0"/>
              </a:rPr>
              <a:t> </a:t>
            </a:r>
            <a:r>
              <a:rPr lang="ko-KR" altLang="ko-KR" sz="1050" dirty="0" err="1">
                <a:solidFill>
                  <a:srgbClr val="111111"/>
                </a:solidFill>
                <a:ea typeface="Arial" panose="020B0604020202020204" pitchFamily="34" charset="0"/>
              </a:rPr>
              <a:t>new</a:t>
            </a:r>
            <a:r>
              <a:rPr lang="ko-KR" altLang="ko-KR" sz="1050" dirty="0">
                <a:solidFill>
                  <a:srgbClr val="111111"/>
                </a:solidFill>
                <a:ea typeface="Arial" panose="020B0604020202020204" pitchFamily="34" charset="0"/>
              </a:rPr>
              <a:t> </a:t>
            </a:r>
            <a:r>
              <a:rPr lang="ko-KR" altLang="ko-KR" sz="1050" dirty="0" err="1">
                <a:solidFill>
                  <a:srgbClr val="111111"/>
                </a:solidFill>
                <a:ea typeface="Arial" panose="020B0604020202020204" pitchFamily="34" charset="0"/>
              </a:rPr>
              <a:t>functions</a:t>
            </a:r>
            <a:endParaRPr lang="ko-KR" altLang="ko-KR" sz="1050" dirty="0">
              <a:solidFill>
                <a:srgbClr val="111111"/>
              </a:solidFill>
              <a:ea typeface="Arial" panose="020B0604020202020204" pitchFamily="34" charset="0"/>
            </a:endParaRPr>
          </a:p>
          <a:p>
            <a:pPr marL="342900" fontAlgn="ctr">
              <a:buFont typeface="Arial" panose="020B0604020202020204" pitchFamily="34" charset="0"/>
              <a:buChar char="•"/>
            </a:pPr>
            <a:r>
              <a:rPr lang="ko-KR" altLang="ko-KR" sz="1050" i="1" dirty="0">
                <a:solidFill>
                  <a:srgbClr val="111111"/>
                </a:solidFill>
                <a:ea typeface="Arial" panose="020B0604020202020204" pitchFamily="34" charset="0"/>
              </a:rPr>
              <a:t>"The </a:t>
            </a:r>
            <a:r>
              <a:rPr lang="ko-KR" altLang="ko-KR" sz="1050" i="1" dirty="0" err="1">
                <a:solidFill>
                  <a:srgbClr val="111111"/>
                </a:solidFill>
                <a:ea typeface="Arial" panose="020B0604020202020204" pitchFamily="34" charset="0"/>
              </a:rPr>
              <a:t>whole</a:t>
            </a:r>
            <a:r>
              <a:rPr lang="ko-KR" altLang="ko-KR" sz="1050" i="1" dirty="0">
                <a:solidFill>
                  <a:srgbClr val="111111"/>
                </a:solidFill>
                <a:ea typeface="Arial" panose="020B0604020202020204" pitchFamily="34" charset="0"/>
              </a:rPr>
              <a:t> </a:t>
            </a:r>
            <a:r>
              <a:rPr lang="ko-KR" altLang="ko-KR" sz="1050" i="1" dirty="0" err="1">
                <a:solidFill>
                  <a:srgbClr val="111111"/>
                </a:solidFill>
                <a:ea typeface="Arial" panose="020B0604020202020204" pitchFamily="34" charset="0"/>
              </a:rPr>
              <a:t>is</a:t>
            </a:r>
            <a:r>
              <a:rPr lang="ko-KR" altLang="ko-KR" sz="1050" i="1" dirty="0">
                <a:solidFill>
                  <a:srgbClr val="111111"/>
                </a:solidFill>
                <a:ea typeface="Arial" panose="020B0604020202020204" pitchFamily="34" charset="0"/>
              </a:rPr>
              <a:t> </a:t>
            </a:r>
            <a:r>
              <a:rPr lang="ko-KR" altLang="ko-KR" sz="1050" i="1" dirty="0" err="1">
                <a:solidFill>
                  <a:srgbClr val="111111"/>
                </a:solidFill>
                <a:ea typeface="Arial" panose="020B0604020202020204" pitchFamily="34" charset="0"/>
              </a:rPr>
              <a:t>greater</a:t>
            </a:r>
            <a:r>
              <a:rPr lang="ko-KR" altLang="ko-KR" sz="1050" i="1" dirty="0">
                <a:solidFill>
                  <a:srgbClr val="111111"/>
                </a:solidFill>
                <a:ea typeface="Arial" panose="020B0604020202020204" pitchFamily="34" charset="0"/>
              </a:rPr>
              <a:t> </a:t>
            </a:r>
            <a:r>
              <a:rPr lang="ko-KR" altLang="ko-KR" sz="1050" i="1" dirty="0" err="1">
                <a:solidFill>
                  <a:srgbClr val="111111"/>
                </a:solidFill>
                <a:ea typeface="Arial" panose="020B0604020202020204" pitchFamily="34" charset="0"/>
              </a:rPr>
              <a:t>than</a:t>
            </a:r>
            <a:r>
              <a:rPr lang="ko-KR" altLang="ko-KR" sz="1050" i="1" dirty="0">
                <a:solidFill>
                  <a:srgbClr val="111111"/>
                </a:solidFill>
                <a:ea typeface="Arial" panose="020B0604020202020204" pitchFamily="34" charset="0"/>
              </a:rPr>
              <a:t> </a:t>
            </a:r>
            <a:r>
              <a:rPr lang="ko-KR" altLang="ko-KR" sz="1050" i="1" dirty="0" err="1">
                <a:solidFill>
                  <a:srgbClr val="111111"/>
                </a:solidFill>
                <a:ea typeface="Arial" panose="020B0604020202020204" pitchFamily="34" charset="0"/>
              </a:rPr>
              <a:t>the</a:t>
            </a:r>
            <a:r>
              <a:rPr lang="ko-KR" altLang="ko-KR" sz="1050" i="1" dirty="0">
                <a:solidFill>
                  <a:srgbClr val="111111"/>
                </a:solidFill>
                <a:ea typeface="Arial" panose="020B0604020202020204" pitchFamily="34" charset="0"/>
              </a:rPr>
              <a:t> </a:t>
            </a:r>
            <a:r>
              <a:rPr lang="ko-KR" altLang="ko-KR" sz="1050" i="1" dirty="0" err="1">
                <a:solidFill>
                  <a:srgbClr val="111111"/>
                </a:solidFill>
                <a:ea typeface="Arial" panose="020B0604020202020204" pitchFamily="34" charset="0"/>
              </a:rPr>
              <a:t>sum</a:t>
            </a:r>
            <a:r>
              <a:rPr lang="ko-KR" altLang="ko-KR" sz="1050" i="1" dirty="0">
                <a:solidFill>
                  <a:srgbClr val="111111"/>
                </a:solidFill>
                <a:ea typeface="Arial" panose="020B0604020202020204" pitchFamily="34" charset="0"/>
              </a:rPr>
              <a:t> of </a:t>
            </a:r>
            <a:r>
              <a:rPr lang="ko-KR" altLang="ko-KR" sz="1050" i="1" dirty="0" err="1">
                <a:solidFill>
                  <a:srgbClr val="111111"/>
                </a:solidFill>
                <a:ea typeface="Arial" panose="020B0604020202020204" pitchFamily="34" charset="0"/>
              </a:rPr>
              <a:t>its</a:t>
            </a:r>
            <a:r>
              <a:rPr lang="ko-KR" altLang="ko-KR" sz="1050" i="1" dirty="0">
                <a:solidFill>
                  <a:srgbClr val="111111"/>
                </a:solidFill>
                <a:ea typeface="Arial" panose="020B0604020202020204" pitchFamily="34" charset="0"/>
              </a:rPr>
              <a:t> </a:t>
            </a:r>
            <a:r>
              <a:rPr lang="ko-KR" altLang="ko-KR" sz="1050" i="1" dirty="0" err="1">
                <a:solidFill>
                  <a:srgbClr val="111111"/>
                </a:solidFill>
                <a:ea typeface="Arial" panose="020B0604020202020204" pitchFamily="34" charset="0"/>
              </a:rPr>
              <a:t>parts</a:t>
            </a:r>
            <a:r>
              <a:rPr lang="ko-KR" altLang="ko-KR" sz="1050" i="1" dirty="0">
                <a:solidFill>
                  <a:srgbClr val="111111"/>
                </a:solidFill>
                <a:ea typeface="Arial" panose="020B0604020202020204" pitchFamily="34" charset="0"/>
              </a:rPr>
              <a:t>”</a:t>
            </a:r>
            <a:r>
              <a:rPr lang="ko-KR" altLang="ko-KR" sz="1050" dirty="0">
                <a:solidFill>
                  <a:srgbClr val="111111"/>
                </a:solidFill>
                <a:ea typeface="Arial" panose="020B0604020202020204" pitchFamily="34" charset="0"/>
              </a:rPr>
              <a:t> – </a:t>
            </a:r>
            <a:r>
              <a:rPr lang="ko-KR" altLang="ko-KR" sz="1050" dirty="0" err="1">
                <a:solidFill>
                  <a:srgbClr val="111111"/>
                </a:solidFill>
                <a:ea typeface="Arial" panose="020B0604020202020204" pitchFamily="34" charset="0"/>
              </a:rPr>
              <a:t>Aristotle</a:t>
            </a:r>
            <a:endParaRPr lang="ko-KR" altLang="ko-KR" sz="1000" dirty="0">
              <a:solidFill>
                <a:srgbClr val="111111"/>
              </a:solidFill>
              <a:ea typeface="Calibri" panose="020F0502020204030204" pitchFamily="34" charset="0"/>
            </a:endParaRPr>
          </a:p>
          <a:p>
            <a:pPr marL="342900" marR="0">
              <a:spcBef>
                <a:spcPts val="0"/>
              </a:spcBef>
              <a:spcAft>
                <a:spcPts val="0"/>
              </a:spcAft>
            </a:pPr>
            <a:r>
              <a:rPr lang="en-US" altLang="ko-KR" sz="1000" dirty="0">
                <a:ea typeface="Calibri" panose="020F0502020204030204" pitchFamily="34" charset="0"/>
              </a:rPr>
              <a:t> </a:t>
            </a:r>
          </a:p>
          <a:p>
            <a:r>
              <a:rPr lang="ko-KR" altLang="ko-KR" sz="700" i="1" dirty="0">
                <a:solidFill>
                  <a:srgbClr val="595959"/>
                </a:solidFill>
                <a:ea typeface="Malgun Gothic" panose="020B0503020000020004" pitchFamily="50" charset="-127"/>
              </a:rPr>
              <a:t>출처</a:t>
            </a:r>
            <a:r>
              <a:rPr lang="ko-KR" altLang="ko-KR" sz="700" i="1" dirty="0">
                <a:solidFill>
                  <a:srgbClr val="595959"/>
                </a:solidFill>
                <a:ea typeface="Calibri" panose="020F0502020204030204" pitchFamily="34" charset="0"/>
              </a:rPr>
              <a:t>: &lt;</a:t>
            </a:r>
            <a:r>
              <a:rPr lang="ko-KR" altLang="ko-KR" sz="700" i="1" dirty="0">
                <a:solidFill>
                  <a:srgbClr val="595959"/>
                </a:solidFill>
                <a:ea typeface="Calibri" panose="020F0502020204030204" pitchFamily="34" charset="0"/>
                <a:hlinkClick r:id="rId3"/>
              </a:rPr>
              <a:t>https://ib.bioninja.com.au/standard-level/topic-1-cell-biology/11-introduction-to-cells/emergent-properties.html</a:t>
            </a:r>
            <a:r>
              <a:rPr lang="ko-KR" altLang="ko-KR" sz="700" i="1" dirty="0">
                <a:solidFill>
                  <a:srgbClr val="595959"/>
                </a:solidFill>
                <a:ea typeface="Calibri" panose="020F0502020204030204" pitchFamily="34" charset="0"/>
              </a:rPr>
              <a:t>&gt; </a:t>
            </a:r>
            <a:endParaRPr lang="ko-KR" altLang="ko-KR" sz="1000" dirty="0">
              <a:effectLst/>
              <a:ea typeface="Calibri" panose="020F0502020204030204" pitchFamily="34" charset="0"/>
            </a:endParaRPr>
          </a:p>
        </p:txBody>
      </p:sp>
      <p:pic>
        <p:nvPicPr>
          <p:cNvPr id="6" name="그림 5">
            <a:extLst>
              <a:ext uri="{FF2B5EF4-FFF2-40B4-BE49-F238E27FC236}">
                <a16:creationId xmlns:a16="http://schemas.microsoft.com/office/drawing/2014/main" id="{B7B4AEBC-0390-439F-B8D2-CD41374839E8}"/>
              </a:ext>
            </a:extLst>
          </p:cNvPr>
          <p:cNvPicPr>
            <a:picLocks noChangeAspect="1"/>
          </p:cNvPicPr>
          <p:nvPr/>
        </p:nvPicPr>
        <p:blipFill>
          <a:blip r:embed="rId4"/>
          <a:stretch>
            <a:fillRect/>
          </a:stretch>
        </p:blipFill>
        <p:spPr>
          <a:xfrm>
            <a:off x="4469745" y="3829662"/>
            <a:ext cx="2800350" cy="1581150"/>
          </a:xfrm>
          <a:prstGeom prst="rect">
            <a:avLst/>
          </a:prstGeom>
        </p:spPr>
      </p:pic>
    </p:spTree>
    <p:extLst>
      <p:ext uri="{BB962C8B-B14F-4D97-AF65-F5344CB8AC3E}">
        <p14:creationId xmlns:p14="http://schemas.microsoft.com/office/powerpoint/2010/main" val="16844456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mergen Propaty &#10;Behavior of Ant &#10;Colonies &#10;Consciousness &#10;Chemical Reactions &#10;Therrnodynamic &#10;Characteristics of &#10;Cities &#10;Diversity of &#10;Ecosysterns &#10;Behavior of Microbial &#10;Communities &#10;Function of Biological &#10;Molecules &#10;Social Phenornena &#10;Creation of &#10;Indvidual ants rave limited capacity for complex tasks, but the entire &#10;colony can perform surprisingly complex tasks. This group behavior can &#10;be sæn as an example of emergent properties. &#10;Indvidual neurons dorft contain complex information or ernotions, but &#10;rnany neurons working can generate complex emcRions_ This is &#10;an example of ernergelt properties in the human brain. &#10;The products of chemical reactions sometimes have a greater effect than a &#10;simple sum of the individual components, which is an example of &#10;errergent promies_ &#10;Therrnodynamic systems are examples of where new properties errage &#10;due to complex interactions between the comw-ænts_ &#10;Cities demonstrate several emergent properties due to the complex &#10;interactions of people _ &#10;The divåsity and complexity of ecosystems that canncn be explained by &#10;the characteristics of individual species alone is an example of exagent &#10;properties. &#10;The complex behavior pattems of microbial corrmunities that cant &#10;understood by individual microbes alone are examples of exagent &#10;properties. &#10;The complex functions of biological molecules, which cant be understood &#10;at the level of individual atoms or molecules are examples of exagent &#10;properties. &#10;Complex social phenornena that cant be explained individual human &#10;behaviors alone are examples of emergent properties. &#10;The creation of new that's more than just the sum of individual &#10;pieces of information is an example of energent properties. ">
            <a:extLst>
              <a:ext uri="{FF2B5EF4-FFF2-40B4-BE49-F238E27FC236}">
                <a16:creationId xmlns:a16="http://schemas.microsoft.com/office/drawing/2014/main" id="{BBAA482E-B22D-4EA6-8334-12E9250D8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71438"/>
            <a:ext cx="5943600" cy="6715125"/>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a:extLst>
              <a:ext uri="{FF2B5EF4-FFF2-40B4-BE49-F238E27FC236}">
                <a16:creationId xmlns:a16="http://schemas.microsoft.com/office/drawing/2014/main" id="{927B1C3D-CADE-44C3-8D60-DA2F6F533C84}"/>
              </a:ext>
            </a:extLst>
          </p:cNvPr>
          <p:cNvSpPr/>
          <p:nvPr/>
        </p:nvSpPr>
        <p:spPr>
          <a:xfrm>
            <a:off x="159391" y="271422"/>
            <a:ext cx="2860646" cy="954107"/>
          </a:xfrm>
          <a:prstGeom prst="rect">
            <a:avLst/>
          </a:prstGeom>
        </p:spPr>
        <p:txBody>
          <a:bodyPr wrap="square">
            <a:spAutoFit/>
          </a:bodyPr>
          <a:lstStyle/>
          <a:p>
            <a:pPr marL="342900" marR="0">
              <a:spcBef>
                <a:spcPts val="0"/>
              </a:spcBef>
              <a:spcAft>
                <a:spcPts val="0"/>
              </a:spcAft>
            </a:pPr>
            <a:r>
              <a:rPr lang="ko-KR" altLang="ko-KR" sz="2800" dirty="0" err="1">
                <a:solidFill>
                  <a:srgbClr val="111111"/>
                </a:solidFill>
                <a:ea typeface="Arial" panose="020B0604020202020204" pitchFamily="34" charset="0"/>
              </a:rPr>
              <a:t>Emergent</a:t>
            </a:r>
            <a:r>
              <a:rPr lang="ko-KR" altLang="ko-KR" sz="2800" dirty="0">
                <a:solidFill>
                  <a:srgbClr val="111111"/>
                </a:solidFill>
                <a:ea typeface="Arial" panose="020B0604020202020204" pitchFamily="34" charset="0"/>
              </a:rPr>
              <a:t> </a:t>
            </a:r>
            <a:r>
              <a:rPr lang="ko-KR" altLang="ko-KR" sz="2800" dirty="0" err="1">
                <a:solidFill>
                  <a:srgbClr val="111111"/>
                </a:solidFill>
                <a:ea typeface="Arial" panose="020B0604020202020204" pitchFamily="34" charset="0"/>
              </a:rPr>
              <a:t>properties</a:t>
            </a:r>
            <a:endParaRPr lang="ko-KR" altLang="ko-KR" sz="2400" dirty="0">
              <a:effectLst/>
              <a:ea typeface="Calibri" panose="020F0502020204030204" pitchFamily="34" charset="0"/>
            </a:endParaRPr>
          </a:p>
        </p:txBody>
      </p:sp>
      <p:graphicFrame>
        <p:nvGraphicFramePr>
          <p:cNvPr id="4" name="표 3">
            <a:extLst>
              <a:ext uri="{FF2B5EF4-FFF2-40B4-BE49-F238E27FC236}">
                <a16:creationId xmlns:a16="http://schemas.microsoft.com/office/drawing/2014/main" id="{F3CBD794-F790-4F2E-8A3C-9A72746B095B}"/>
              </a:ext>
            </a:extLst>
          </p:cNvPr>
          <p:cNvGraphicFramePr>
            <a:graphicFrameLocks noGrp="1"/>
          </p:cNvGraphicFramePr>
          <p:nvPr>
            <p:extLst>
              <p:ext uri="{D42A27DB-BD31-4B8C-83A1-F6EECF244321}">
                <p14:modId xmlns:p14="http://schemas.microsoft.com/office/powerpoint/2010/main" val="795873883"/>
              </p:ext>
            </p:extLst>
          </p:nvPr>
        </p:nvGraphicFramePr>
        <p:xfrm>
          <a:off x="9303391" y="271422"/>
          <a:ext cx="2650921" cy="6231675"/>
        </p:xfrm>
        <a:graphic>
          <a:graphicData uri="http://schemas.openxmlformats.org/drawingml/2006/table">
            <a:tbl>
              <a:tblPr/>
              <a:tblGrid>
                <a:gridCol w="1073791">
                  <a:extLst>
                    <a:ext uri="{9D8B030D-6E8A-4147-A177-3AD203B41FA5}">
                      <a16:colId xmlns:a16="http://schemas.microsoft.com/office/drawing/2014/main" val="1176463161"/>
                    </a:ext>
                  </a:extLst>
                </a:gridCol>
                <a:gridCol w="1577130">
                  <a:extLst>
                    <a:ext uri="{9D8B030D-6E8A-4147-A177-3AD203B41FA5}">
                      <a16:colId xmlns:a16="http://schemas.microsoft.com/office/drawing/2014/main" val="601757919"/>
                    </a:ext>
                  </a:extLst>
                </a:gridCol>
              </a:tblGrid>
              <a:tr h="342535">
                <a:tc>
                  <a:txBody>
                    <a:bodyPr/>
                    <a:lstStyle/>
                    <a:p>
                      <a:pPr marL="0" marR="0" fontAlgn="t">
                        <a:spcBef>
                          <a:spcPts val="0"/>
                        </a:spcBef>
                        <a:spcAft>
                          <a:spcPts val="0"/>
                        </a:spcAft>
                      </a:pPr>
                      <a:r>
                        <a:rPr lang="en-US" sz="800">
                          <a:effectLst/>
                          <a:ea typeface="Calibri" panose="020F0502020204030204" pitchFamily="34" charset="0"/>
                        </a:rPr>
                        <a:t>Emergent properties </a:t>
                      </a:r>
                      <a:r>
                        <a:rPr lang="ko-KR" sz="800">
                          <a:effectLst/>
                          <a:ea typeface="맑은 고딕" panose="020B0503020000020004" pitchFamily="50" charset="-127"/>
                        </a:rPr>
                        <a:t>창발성</a:t>
                      </a:r>
                      <a:endParaRPr lang="ko-KR" sz="800">
                        <a:effectLst/>
                      </a:endParaRP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설명</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635381593"/>
                  </a:ext>
                </a:extLst>
              </a:tr>
              <a:tr h="288357">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개미 군집의 행동</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개개의 개미는 복잡한 작업을 수행하는 능력이 제한적이지만, 전체 개미 군집은 놀랍도록 복잡한 작업을 수행한다. 이러한 집단 행동은 에머전트 속성의 한 예시로 볼 수 있다[1]</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79955639"/>
                  </a:ext>
                </a:extLst>
              </a:tr>
              <a:tr h="288357">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인간의 의식</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ko-KR" sz="800" dirty="0">
                          <a:solidFill>
                            <a:srgbClr val="000000"/>
                          </a:solidFill>
                          <a:effectLst/>
                          <a:ea typeface="맑은 고딕" panose="020B0503020000020004" pitchFamily="50" charset="-127"/>
                        </a:rPr>
                        <a:t>개별 뉴런에는 복잡한 </a:t>
                      </a:r>
                      <a:r>
                        <a:rPr lang="ko-KR" sz="900" dirty="0">
                          <a:solidFill>
                            <a:srgbClr val="000000"/>
                          </a:solidFill>
                          <a:effectLst/>
                          <a:ea typeface="맑은 고딕" panose="020B0503020000020004" pitchFamily="50" charset="-127"/>
                        </a:rPr>
                        <a:t>정보나 감정이 담겨 있지 않지만,</a:t>
                      </a:r>
                      <a:r>
                        <a:rPr lang="ko-KR" sz="800" dirty="0">
                          <a:solidFill>
                            <a:srgbClr val="000000"/>
                          </a:solidFill>
                          <a:effectLst/>
                          <a:ea typeface="맑은 고딕" panose="020B0503020000020004" pitchFamily="50" charset="-127"/>
                        </a:rPr>
                        <a:t> 수많은 뉴런이 협력하여 복잡한 감정을 생성하는 것이 가능하다. 이는 인간 두뇌에서의 </a:t>
                      </a:r>
                      <a:r>
                        <a:rPr lang="ko-KR" sz="800" dirty="0" err="1">
                          <a:solidFill>
                            <a:srgbClr val="000000"/>
                          </a:solidFill>
                          <a:effectLst/>
                          <a:ea typeface="맑은 고딕" panose="020B0503020000020004" pitchFamily="50" charset="-127"/>
                        </a:rPr>
                        <a:t>에머전트</a:t>
                      </a:r>
                      <a:r>
                        <a:rPr lang="ko-KR" sz="800" dirty="0">
                          <a:solidFill>
                            <a:srgbClr val="000000"/>
                          </a:solidFill>
                          <a:effectLst/>
                          <a:ea typeface="맑은 고딕" panose="020B0503020000020004" pitchFamily="50" charset="-127"/>
                        </a:rPr>
                        <a:t> 속성의 한 예시다[1][3]</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095866439"/>
                  </a:ext>
                </a:extLst>
              </a:tr>
              <a:tr h="208393">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화학 반응</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ko-KR" sz="800" dirty="0">
                          <a:solidFill>
                            <a:srgbClr val="000000"/>
                          </a:solidFill>
                          <a:effectLst/>
                          <a:ea typeface="맑은 고딕" panose="020B0503020000020004" pitchFamily="50" charset="-127"/>
                        </a:rPr>
                        <a:t>화학 반응의 결과물은 때때로 개별 성분의 단순한 합보다 큰 영향을 미치며, 이는 </a:t>
                      </a:r>
                      <a:r>
                        <a:rPr lang="ko-KR" sz="800" dirty="0" err="1">
                          <a:solidFill>
                            <a:srgbClr val="000000"/>
                          </a:solidFill>
                          <a:effectLst/>
                          <a:ea typeface="맑은 고딕" panose="020B0503020000020004" pitchFamily="50" charset="-127"/>
                        </a:rPr>
                        <a:t>에머전트</a:t>
                      </a:r>
                      <a:r>
                        <a:rPr lang="ko-KR" sz="800" dirty="0">
                          <a:solidFill>
                            <a:srgbClr val="000000"/>
                          </a:solidFill>
                          <a:effectLst/>
                          <a:ea typeface="맑은 고딕" panose="020B0503020000020004" pitchFamily="50" charset="-127"/>
                        </a:rPr>
                        <a:t> 속성의 한 예시다[1][3]</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790835013"/>
                  </a:ext>
                </a:extLst>
              </a:tr>
              <a:tr h="208393">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열역학 시스템</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열역학 시스템은 각 구성 요소간 복잡한 상호 작용으로 인해 새로운 속성이 나타나는 예시다[1]</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303236959"/>
                  </a:ext>
                </a:extLst>
              </a:tr>
              <a:tr h="208393">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도시의 특성</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도시는 사람들의 복잡한 상호 작용으로 인해 여러 가지 에머전트 속성을 보인다[1][3]</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276703163"/>
                  </a:ext>
                </a:extLst>
              </a:tr>
              <a:tr h="208393">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생태계의 다양성</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개별 종의 특성만으로는 설명할 수 없는 생태계의 다양성과 복잡성은 에머전트 속성의 한 예시다[1]</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24582800"/>
                  </a:ext>
                </a:extLst>
              </a:tr>
              <a:tr h="208393">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미생물 집단의 행동</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개별 미생물만으로는 이해할 수 없는 미생물 집단의 복잡한 행동 패턴은 에머전트 속성의 한 예시다[1]</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978608594"/>
                  </a:ext>
                </a:extLst>
              </a:tr>
              <a:tr h="208393">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생체 분자의 기능</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개별 원자나 분자 단위로는 이해할 수 없는 생체 분자의 복잡한 기능은 에머전트 속성의 한 예시다[1]</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071437526"/>
                  </a:ext>
                </a:extLst>
              </a:tr>
              <a:tr h="208393">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사회 현상</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개별 사람의 행동만으로는 설명할 수 없는 복잡한 사회 현상은 에머전트 속성의 한 예시다[1]</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269262065"/>
                  </a:ext>
                </a:extLst>
              </a:tr>
              <a:tr h="208393">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지식의 창출</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ko-KR" sz="800" dirty="0">
                          <a:solidFill>
                            <a:srgbClr val="000000"/>
                          </a:solidFill>
                          <a:effectLst/>
                          <a:ea typeface="맑은 고딕" panose="020B0503020000020004" pitchFamily="50" charset="-127"/>
                        </a:rPr>
                        <a:t>개별 정보 조각들의 집합이 단순히 더해진 것 이상의 새로운 지식을 창출하는 것은 </a:t>
                      </a:r>
                      <a:r>
                        <a:rPr lang="ko-KR" sz="800" dirty="0" err="1">
                          <a:solidFill>
                            <a:srgbClr val="000000"/>
                          </a:solidFill>
                          <a:effectLst/>
                          <a:ea typeface="맑은 고딕" panose="020B0503020000020004" pitchFamily="50" charset="-127"/>
                        </a:rPr>
                        <a:t>에머전트</a:t>
                      </a:r>
                      <a:r>
                        <a:rPr lang="ko-KR" sz="800" dirty="0">
                          <a:solidFill>
                            <a:srgbClr val="000000"/>
                          </a:solidFill>
                          <a:effectLst/>
                          <a:ea typeface="맑은 고딕" panose="020B0503020000020004" pitchFamily="50" charset="-127"/>
                        </a:rPr>
                        <a:t> 속성의 한 예시다[2]</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243282081"/>
                  </a:ext>
                </a:extLst>
              </a:tr>
            </a:tbl>
          </a:graphicData>
        </a:graphic>
      </p:graphicFrame>
    </p:spTree>
    <p:extLst>
      <p:ext uri="{BB962C8B-B14F-4D97-AF65-F5344CB8AC3E}">
        <p14:creationId xmlns:p14="http://schemas.microsoft.com/office/powerpoint/2010/main" val="23973106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A1780AD-239D-46AF-BD81-1040D993EB71}"/>
              </a:ext>
            </a:extLst>
          </p:cNvPr>
          <p:cNvSpPr>
            <a:spLocks noGrp="1"/>
          </p:cNvSpPr>
          <p:nvPr>
            <p:ph type="title"/>
          </p:nvPr>
        </p:nvSpPr>
        <p:spPr/>
        <p:txBody>
          <a:bodyPr/>
          <a:lstStyle/>
          <a:p>
            <a:r>
              <a:rPr lang="en-US" altLang="ko-KR" dirty="0"/>
              <a:t>Intelligence</a:t>
            </a:r>
            <a:endParaRPr lang="ko-KR" altLang="en-US" dirty="0"/>
          </a:p>
        </p:txBody>
      </p:sp>
      <p:sp>
        <p:nvSpPr>
          <p:cNvPr id="3" name="내용 개체 틀 2">
            <a:extLst>
              <a:ext uri="{FF2B5EF4-FFF2-40B4-BE49-F238E27FC236}">
                <a16:creationId xmlns:a16="http://schemas.microsoft.com/office/drawing/2014/main" id="{CD0B5B49-0CA6-4254-837A-2962086EE8D2}"/>
              </a:ext>
            </a:extLst>
          </p:cNvPr>
          <p:cNvSpPr>
            <a:spLocks noGrp="1"/>
          </p:cNvSpPr>
          <p:nvPr>
            <p:ph idx="1"/>
          </p:nvPr>
        </p:nvSpPr>
        <p:spPr/>
        <p:txBody>
          <a:bodyPr>
            <a:normAutofit fontScale="92500" lnSpcReduction="20000"/>
          </a:bodyPr>
          <a:lstStyle/>
          <a:p>
            <a:r>
              <a:rPr lang="ko-KR" altLang="ko-KR" dirty="0" err="1"/>
              <a:t>An</a:t>
            </a:r>
            <a:r>
              <a:rPr lang="ko-KR" altLang="ko-KR" dirty="0"/>
              <a:t> </a:t>
            </a:r>
            <a:r>
              <a:rPr lang="ko-KR" altLang="ko-KR" dirty="0" err="1"/>
              <a:t>emergent</a:t>
            </a:r>
            <a:r>
              <a:rPr lang="ko-KR" altLang="ko-KR" dirty="0"/>
              <a:t> </a:t>
            </a:r>
            <a:r>
              <a:rPr lang="ko-KR" altLang="ko-KR" dirty="0" err="1"/>
              <a:t>system’s</a:t>
            </a:r>
            <a:r>
              <a:rPr lang="ko-KR" altLang="ko-KR" dirty="0"/>
              <a:t> </a:t>
            </a:r>
            <a:r>
              <a:rPr lang="ko-KR" altLang="ko-KR" dirty="0" err="1"/>
              <a:t>ability</a:t>
            </a:r>
            <a:endParaRPr lang="en-US" altLang="ko-KR" dirty="0"/>
          </a:p>
          <a:p>
            <a:pPr marL="0" indent="0">
              <a:buNone/>
            </a:pPr>
            <a:r>
              <a:rPr lang="ko-KR" altLang="ko-KR" dirty="0"/>
              <a:t> </a:t>
            </a:r>
          </a:p>
          <a:p>
            <a:pPr lvl="1"/>
            <a:r>
              <a:rPr lang="ko-KR" altLang="ko-KR" sz="1200" dirty="0" err="1"/>
              <a:t>to</a:t>
            </a:r>
            <a:r>
              <a:rPr lang="ko-KR" altLang="ko-KR" sz="1200" dirty="0"/>
              <a:t> </a:t>
            </a:r>
            <a:r>
              <a:rPr lang="ko-KR" altLang="ko-KR" sz="1200" dirty="0" err="1"/>
              <a:t>respond</a:t>
            </a:r>
            <a:r>
              <a:rPr lang="ko-KR" altLang="ko-KR" sz="1200" dirty="0"/>
              <a:t> </a:t>
            </a:r>
            <a:r>
              <a:rPr lang="ko-KR" altLang="ko-KR" sz="1200" dirty="0" err="1"/>
              <a:t>to</a:t>
            </a:r>
            <a:r>
              <a:rPr lang="ko-KR" altLang="ko-KR" sz="1200" dirty="0"/>
              <a:t> </a:t>
            </a:r>
            <a:r>
              <a:rPr lang="ko-KR" altLang="ko-KR" sz="1200" dirty="0" err="1"/>
              <a:t>its</a:t>
            </a:r>
            <a:r>
              <a:rPr lang="ko-KR" altLang="ko-KR" sz="1200" dirty="0"/>
              <a:t> </a:t>
            </a:r>
            <a:r>
              <a:rPr lang="ko-KR" altLang="ko-KR" sz="1200" dirty="0" err="1"/>
              <a:t>environment</a:t>
            </a:r>
            <a:r>
              <a:rPr lang="ko-KR" altLang="ko-KR" sz="1200" dirty="0"/>
              <a:t> </a:t>
            </a:r>
            <a:r>
              <a:rPr lang="ko-KR" altLang="ko-KR" sz="1200" dirty="0" err="1"/>
              <a:t>in</a:t>
            </a:r>
            <a:r>
              <a:rPr lang="ko-KR" altLang="ko-KR" sz="1200" dirty="0"/>
              <a:t> </a:t>
            </a:r>
            <a:r>
              <a:rPr lang="ko-KR" altLang="ko-KR" sz="1200" dirty="0" err="1"/>
              <a:t>order</a:t>
            </a:r>
            <a:r>
              <a:rPr lang="ko-KR" altLang="ko-KR" sz="1200" dirty="0"/>
              <a:t> </a:t>
            </a:r>
            <a:r>
              <a:rPr lang="ko-KR" altLang="ko-KR" sz="1200" dirty="0" err="1"/>
              <a:t>to</a:t>
            </a:r>
            <a:r>
              <a:rPr lang="ko-KR" altLang="ko-KR" sz="1200" dirty="0"/>
              <a:t> </a:t>
            </a:r>
            <a:r>
              <a:rPr lang="ko-KR" altLang="ko-KR" sz="1200" dirty="0" err="1"/>
              <a:t>improve</a:t>
            </a:r>
            <a:r>
              <a:rPr lang="ko-KR" altLang="ko-KR" sz="1200" dirty="0"/>
              <a:t> </a:t>
            </a:r>
            <a:r>
              <a:rPr lang="ko-KR" altLang="ko-KR" sz="1200" dirty="0" err="1"/>
              <a:t>its</a:t>
            </a:r>
            <a:r>
              <a:rPr lang="ko-KR" altLang="ko-KR" sz="1200" dirty="0"/>
              <a:t> </a:t>
            </a:r>
            <a:r>
              <a:rPr lang="ko-KR" altLang="ko-KR" sz="1200" dirty="0" err="1"/>
              <a:t>conditions</a:t>
            </a:r>
            <a:r>
              <a:rPr lang="ko-KR" altLang="ko-KR" sz="1200" dirty="0"/>
              <a:t>, </a:t>
            </a:r>
          </a:p>
          <a:p>
            <a:pPr lvl="1"/>
            <a:r>
              <a:rPr lang="ko-KR" altLang="ko-KR" sz="1200" dirty="0" err="1"/>
              <a:t>perpetuate</a:t>
            </a:r>
            <a:r>
              <a:rPr lang="ko-KR" altLang="ko-KR" sz="1200" dirty="0"/>
              <a:t> </a:t>
            </a:r>
            <a:r>
              <a:rPr lang="ko-KR" altLang="ko-KR" sz="1200" dirty="0" err="1"/>
              <a:t>itself</a:t>
            </a:r>
            <a:r>
              <a:rPr lang="ko-KR" altLang="ko-KR" sz="1200" dirty="0"/>
              <a:t> and </a:t>
            </a:r>
            <a:r>
              <a:rPr lang="ko-KR" altLang="ko-KR" sz="1200" dirty="0" err="1"/>
              <a:t>maximize</a:t>
            </a:r>
            <a:r>
              <a:rPr lang="ko-KR" altLang="ko-KR" sz="1200" dirty="0"/>
              <a:t> </a:t>
            </a:r>
            <a:r>
              <a:rPr lang="ko-KR" altLang="ko-KR" sz="1200" dirty="0" err="1"/>
              <a:t>its</a:t>
            </a:r>
            <a:r>
              <a:rPr lang="ko-KR" altLang="ko-KR" sz="1200" dirty="0"/>
              <a:t> </a:t>
            </a:r>
            <a:r>
              <a:rPr lang="ko-KR" altLang="ko-KR" sz="1200" dirty="0" err="1"/>
              <a:t>future</a:t>
            </a:r>
            <a:r>
              <a:rPr lang="ko-KR" altLang="ko-KR" sz="1200" dirty="0"/>
              <a:t> </a:t>
            </a:r>
            <a:r>
              <a:rPr lang="ko-KR" altLang="ko-KR" sz="1200" dirty="0" err="1"/>
              <a:t>freedom</a:t>
            </a:r>
            <a:r>
              <a:rPr lang="ko-KR" altLang="ko-KR" sz="1200" dirty="0"/>
              <a:t> of </a:t>
            </a:r>
            <a:r>
              <a:rPr lang="ko-KR" altLang="ko-KR" sz="1200" dirty="0" err="1"/>
              <a:t>action</a:t>
            </a:r>
            <a:r>
              <a:rPr lang="ko-KR" altLang="ko-KR" sz="1200" dirty="0"/>
              <a:t>.”</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ko-KR" altLang="ko-KR" sz="1100" dirty="0" err="1"/>
              <a:t>In</a:t>
            </a:r>
            <a:r>
              <a:rPr lang="ko-KR" altLang="ko-KR" sz="1100" dirty="0"/>
              <a:t> </a:t>
            </a:r>
            <a:r>
              <a:rPr lang="ko-KR" altLang="ko-KR" sz="1100" dirty="0" err="1"/>
              <a:t>writing</a:t>
            </a:r>
            <a:r>
              <a:rPr lang="ko-KR" altLang="ko-KR" sz="1100" dirty="0"/>
              <a:t> </a:t>
            </a:r>
            <a:r>
              <a:rPr lang="ko-KR" altLang="ko-KR" sz="1100" dirty="0" err="1"/>
              <a:t>my</a:t>
            </a:r>
            <a:r>
              <a:rPr lang="ko-KR" altLang="ko-KR" sz="1100" dirty="0"/>
              <a:t> </a:t>
            </a:r>
            <a:r>
              <a:rPr lang="ko-KR" altLang="ko-KR" sz="1100" dirty="0" err="1"/>
              <a:t>latest</a:t>
            </a:r>
            <a:r>
              <a:rPr lang="ko-KR" altLang="ko-KR" sz="1100" dirty="0"/>
              <a:t> </a:t>
            </a:r>
            <a:r>
              <a:rPr lang="ko-KR" altLang="ko-KR" sz="1100" dirty="0" err="1"/>
              <a:t>book</a:t>
            </a:r>
            <a:r>
              <a:rPr lang="ko-KR" altLang="ko-KR" sz="1100" dirty="0"/>
              <a:t>,</a:t>
            </a:r>
            <a:r>
              <a:rPr lang="x-none" altLang="ko-KR" sz="1100" dirty="0"/>
              <a:t> </a:t>
            </a:r>
            <a:r>
              <a:rPr lang="ko-KR" altLang="ko-KR" sz="1100" dirty="0">
                <a:hlinkClick r:id="rId2"/>
              </a:rPr>
              <a:t>Future </a:t>
            </a:r>
            <a:r>
              <a:rPr lang="ko-KR" altLang="ko-KR" sz="1100" dirty="0" err="1">
                <a:hlinkClick r:id="rId2"/>
              </a:rPr>
              <a:t>Minds</a:t>
            </a:r>
            <a:r>
              <a:rPr lang="ko-KR" altLang="ko-KR" sz="1100" dirty="0">
                <a:hlinkClick r:id="rId2"/>
              </a:rPr>
              <a:t>:</a:t>
            </a:r>
            <a:r>
              <a:rPr lang="x-none" altLang="ko-KR" sz="1100" dirty="0">
                <a:hlinkClick r:id="rId2"/>
              </a:rPr>
              <a:t> </a:t>
            </a:r>
            <a:r>
              <a:rPr lang="ko-KR" altLang="ko-KR" sz="1100" i="1" dirty="0">
                <a:hlinkClick r:id="rId2"/>
              </a:rPr>
              <a:t>The </a:t>
            </a:r>
            <a:r>
              <a:rPr lang="ko-KR" altLang="ko-KR" sz="1100" i="1" dirty="0" err="1">
                <a:hlinkClick r:id="rId2"/>
              </a:rPr>
              <a:t>Rise</a:t>
            </a:r>
            <a:r>
              <a:rPr lang="ko-KR" altLang="ko-KR" sz="1100" i="1" dirty="0">
                <a:hlinkClick r:id="rId2"/>
              </a:rPr>
              <a:t> of </a:t>
            </a:r>
            <a:r>
              <a:rPr lang="ko-KR" altLang="ko-KR" sz="1100" i="1" dirty="0" err="1">
                <a:hlinkClick r:id="rId2"/>
              </a:rPr>
              <a:t>Intelligence</a:t>
            </a:r>
            <a:r>
              <a:rPr lang="ko-KR" altLang="ko-KR" sz="1100" i="1" dirty="0">
                <a:hlinkClick r:id="rId2"/>
              </a:rPr>
              <a:t> </a:t>
            </a:r>
            <a:r>
              <a:rPr lang="ko-KR" altLang="ko-KR" sz="1100" i="1" dirty="0" err="1">
                <a:hlinkClick r:id="rId2"/>
              </a:rPr>
              <a:t>from</a:t>
            </a:r>
            <a:r>
              <a:rPr lang="ko-KR" altLang="ko-KR" sz="1100" i="1" dirty="0">
                <a:hlinkClick r:id="rId2"/>
              </a:rPr>
              <a:t> </a:t>
            </a:r>
            <a:r>
              <a:rPr lang="ko-KR" altLang="ko-KR" sz="1100" i="1" dirty="0" err="1">
                <a:hlinkClick r:id="rId2"/>
              </a:rPr>
              <a:t>the</a:t>
            </a:r>
            <a:r>
              <a:rPr lang="ko-KR" altLang="ko-KR" sz="1100" i="1" dirty="0">
                <a:hlinkClick r:id="rId2"/>
              </a:rPr>
              <a:t> Big </a:t>
            </a:r>
            <a:r>
              <a:rPr lang="ko-KR" altLang="ko-KR" sz="1100" i="1" dirty="0" err="1">
                <a:hlinkClick r:id="rId2"/>
              </a:rPr>
              <a:t>Bang</a:t>
            </a:r>
            <a:r>
              <a:rPr lang="ko-KR" altLang="ko-KR" sz="1100" i="1" dirty="0">
                <a:hlinkClick r:id="rId2"/>
              </a:rPr>
              <a:t> </a:t>
            </a:r>
            <a:r>
              <a:rPr lang="ko-KR" altLang="ko-KR" sz="1100" i="1" dirty="0" err="1">
                <a:hlinkClick r:id="rId2"/>
              </a:rPr>
              <a:t>to</a:t>
            </a:r>
            <a:r>
              <a:rPr lang="ko-KR" altLang="ko-KR" sz="1100" i="1" dirty="0">
                <a:hlinkClick r:id="rId2"/>
              </a:rPr>
              <a:t> </a:t>
            </a:r>
            <a:r>
              <a:rPr lang="ko-KR" altLang="ko-KR" sz="1100" i="1" dirty="0" err="1">
                <a:hlinkClick r:id="rId2"/>
              </a:rPr>
              <a:t>the</a:t>
            </a:r>
            <a:r>
              <a:rPr lang="ko-KR" altLang="ko-KR" sz="1100" i="1" dirty="0">
                <a:hlinkClick r:id="rId2"/>
              </a:rPr>
              <a:t> </a:t>
            </a:r>
            <a:r>
              <a:rPr lang="ko-KR" altLang="ko-KR" sz="1100" i="1" dirty="0" err="1">
                <a:hlinkClick r:id="rId2"/>
              </a:rPr>
              <a:t>End</a:t>
            </a:r>
            <a:r>
              <a:rPr lang="ko-KR" altLang="ko-KR" sz="1100" i="1" dirty="0">
                <a:hlinkClick r:id="rId2"/>
              </a:rPr>
              <a:t> of </a:t>
            </a:r>
            <a:r>
              <a:rPr lang="ko-KR" altLang="ko-KR" sz="1100" i="1" dirty="0" err="1">
                <a:hlinkClick r:id="rId2"/>
              </a:rPr>
              <a:t>the</a:t>
            </a:r>
            <a:r>
              <a:rPr lang="ko-KR" altLang="ko-KR" sz="1100" i="1" dirty="0">
                <a:hlinkClick r:id="rId2"/>
              </a:rPr>
              <a:t> </a:t>
            </a:r>
            <a:r>
              <a:rPr lang="ko-KR" altLang="ko-KR" sz="1100" i="1" dirty="0" err="1">
                <a:hlinkClick r:id="rId2"/>
              </a:rPr>
              <a:t>Universe</a:t>
            </a:r>
            <a:r>
              <a:rPr lang="ko-KR" altLang="ko-KR" sz="1100" dirty="0"/>
              <a:t>, </a:t>
            </a:r>
            <a:r>
              <a:rPr lang="ko-KR" altLang="ko-KR" sz="1100" dirty="0" err="1"/>
              <a:t>it</a:t>
            </a:r>
            <a:r>
              <a:rPr lang="ko-KR" altLang="ko-KR" sz="1100" dirty="0"/>
              <a:t> </a:t>
            </a:r>
            <a:r>
              <a:rPr lang="ko-KR" altLang="ko-KR" sz="1100" dirty="0" err="1"/>
              <a:t>was</a:t>
            </a:r>
            <a:r>
              <a:rPr lang="ko-KR" altLang="ko-KR" sz="1100" dirty="0"/>
              <a:t> </a:t>
            </a:r>
            <a:r>
              <a:rPr lang="ko-KR" altLang="ko-KR" sz="1100" dirty="0" err="1"/>
              <a:t>essential</a:t>
            </a:r>
            <a:r>
              <a:rPr lang="ko-KR" altLang="ko-KR" sz="1100" dirty="0"/>
              <a:t> </a:t>
            </a:r>
            <a:r>
              <a:rPr lang="ko-KR" altLang="ko-KR" sz="1100" dirty="0" err="1"/>
              <a:t>to</a:t>
            </a:r>
            <a:r>
              <a:rPr lang="ko-KR" altLang="ko-KR" sz="1100" dirty="0"/>
              <a:t> </a:t>
            </a:r>
            <a:r>
              <a:rPr lang="ko-KR" altLang="ko-KR" sz="1100" dirty="0" err="1"/>
              <a:t>properly</a:t>
            </a:r>
            <a:r>
              <a:rPr lang="en-US" altLang="ko-KR" sz="1100" dirty="0"/>
              <a:t> </a:t>
            </a:r>
            <a:r>
              <a:rPr lang="ko-KR" altLang="ko-KR" sz="1100" dirty="0" err="1"/>
              <a:t>define</a:t>
            </a:r>
            <a:r>
              <a:rPr lang="x-none" altLang="ko-KR" sz="1100" dirty="0"/>
              <a:t> </a:t>
            </a:r>
            <a:r>
              <a:rPr lang="ko-KR" altLang="ko-KR" sz="1100" i="1" dirty="0" err="1"/>
              <a:t>intelligence</a:t>
            </a:r>
            <a:r>
              <a:rPr lang="x-none" altLang="ko-KR" sz="1100" i="1" dirty="0"/>
              <a:t> </a:t>
            </a:r>
            <a:r>
              <a:rPr lang="ko-KR" altLang="ko-KR" sz="1100" dirty="0" err="1"/>
              <a:t>in</a:t>
            </a:r>
            <a:r>
              <a:rPr lang="ko-KR" altLang="ko-KR" sz="1100" dirty="0"/>
              <a:t> </a:t>
            </a:r>
            <a:r>
              <a:rPr lang="ko-KR" altLang="ko-KR" sz="1100" dirty="0" err="1"/>
              <a:t>an</a:t>
            </a:r>
            <a:r>
              <a:rPr lang="ko-KR" altLang="ko-KR" sz="1100" dirty="0"/>
              <a:t> </a:t>
            </a:r>
            <a:r>
              <a:rPr lang="ko-KR" altLang="ko-KR" sz="1100" dirty="0" err="1"/>
              <a:t>appropriate</a:t>
            </a:r>
            <a:r>
              <a:rPr lang="ko-KR" altLang="ko-KR" sz="1100" dirty="0"/>
              <a:t> </a:t>
            </a:r>
            <a:r>
              <a:rPr lang="ko-KR" altLang="ko-KR" sz="1100" dirty="0" err="1"/>
              <a:t>context</a:t>
            </a:r>
            <a:r>
              <a:rPr lang="ko-KR" altLang="ko-KR" sz="1100" dirty="0"/>
              <a:t>. </a:t>
            </a:r>
            <a:r>
              <a:rPr lang="ko-KR" altLang="ko-KR" sz="1100" b="1" dirty="0" err="1"/>
              <a:t>March</a:t>
            </a:r>
            <a:r>
              <a:rPr lang="ko-KR" altLang="ko-KR" sz="1100" b="1" dirty="0"/>
              <a:t> 17, 2020</a:t>
            </a:r>
            <a:endParaRPr lang="ko-KR" altLang="ko-KR" sz="1100" dirty="0"/>
          </a:p>
          <a:p>
            <a:endParaRPr lang="ko-KR" altLang="en-US" dirty="0"/>
          </a:p>
        </p:txBody>
      </p:sp>
      <p:pic>
        <p:nvPicPr>
          <p:cNvPr id="4098" name="Picture 2" descr="Future Minds: The Rise of Intelligence from the Big Bang to the End of the  Universe: Yonck, Richard: 9781948924382: Amazon.com: Books">
            <a:extLst>
              <a:ext uri="{FF2B5EF4-FFF2-40B4-BE49-F238E27FC236}">
                <a16:creationId xmlns:a16="http://schemas.microsoft.com/office/drawing/2014/main" id="{5870A44C-5796-4334-BD01-03C9CC6D07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9083" y="2204207"/>
            <a:ext cx="23114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2637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9A9F72-2CCD-4019-B6F0-C604815A0B5D}"/>
              </a:ext>
            </a:extLst>
          </p:cNvPr>
          <p:cNvSpPr>
            <a:spLocks noGrp="1"/>
          </p:cNvSpPr>
          <p:nvPr>
            <p:ph type="title"/>
          </p:nvPr>
        </p:nvSpPr>
        <p:spPr/>
        <p:txBody>
          <a:bodyPr/>
          <a:lstStyle/>
          <a:p>
            <a:r>
              <a:rPr lang="en-US" altLang="ko-KR" dirty="0" err="1"/>
              <a:t>Hallutination</a:t>
            </a:r>
            <a:endParaRPr lang="ko-KR" altLang="en-US" dirty="0"/>
          </a:p>
        </p:txBody>
      </p:sp>
      <p:sp>
        <p:nvSpPr>
          <p:cNvPr id="3" name="내용 개체 틀 2">
            <a:extLst>
              <a:ext uri="{FF2B5EF4-FFF2-40B4-BE49-F238E27FC236}">
                <a16:creationId xmlns:a16="http://schemas.microsoft.com/office/drawing/2014/main" id="{A8505F43-F242-411B-A81A-698D58BBB453}"/>
              </a:ext>
            </a:extLst>
          </p:cNvPr>
          <p:cNvSpPr>
            <a:spLocks noGrp="1"/>
          </p:cNvSpPr>
          <p:nvPr>
            <p:ph idx="1"/>
          </p:nvPr>
        </p:nvSpPr>
        <p:spPr/>
        <p:txBody>
          <a:bodyPr/>
          <a:lstStyle/>
          <a:p>
            <a:r>
              <a:rPr lang="ko-KR" altLang="ko-KR" sz="2400" dirty="0" err="1"/>
              <a:t>An</a:t>
            </a:r>
            <a:r>
              <a:rPr lang="ko-KR" altLang="ko-KR" sz="2400" dirty="0"/>
              <a:t> AI </a:t>
            </a:r>
            <a:r>
              <a:rPr lang="ko-KR" altLang="ko-KR" sz="2400" dirty="0" err="1"/>
              <a:t>hallucination</a:t>
            </a:r>
            <a:r>
              <a:rPr lang="ko-KR" altLang="ko-KR" sz="2400" dirty="0"/>
              <a:t> </a:t>
            </a:r>
            <a:r>
              <a:rPr lang="ko-KR" altLang="ko-KR" sz="2400" dirty="0" err="1"/>
              <a:t>is</a:t>
            </a:r>
            <a:r>
              <a:rPr lang="x-none" altLang="ko-KR" sz="2400" dirty="0"/>
              <a:t> </a:t>
            </a:r>
            <a:r>
              <a:rPr lang="ko-KR" altLang="ko-KR" sz="2400" dirty="0" err="1"/>
              <a:t>when</a:t>
            </a:r>
            <a:r>
              <a:rPr lang="ko-KR" altLang="ko-KR" sz="2400" dirty="0"/>
              <a:t> </a:t>
            </a:r>
            <a:r>
              <a:rPr lang="ko-KR" altLang="ko-KR" sz="2400" dirty="0" err="1"/>
              <a:t>a</a:t>
            </a:r>
            <a:r>
              <a:rPr lang="ko-KR" altLang="ko-KR" sz="2400" dirty="0"/>
              <a:t> </a:t>
            </a:r>
            <a:r>
              <a:rPr lang="x-none" altLang="ko-KR" sz="2400" dirty="0"/>
              <a:t>model</a:t>
            </a:r>
            <a:r>
              <a:rPr lang="ko-KR" altLang="ko-KR" sz="2400" dirty="0"/>
              <a:t> </a:t>
            </a:r>
            <a:r>
              <a:rPr lang="ko-KR" altLang="ko-KR" sz="2400" dirty="0" err="1"/>
              <a:t>generates</a:t>
            </a:r>
            <a:r>
              <a:rPr lang="ko-KR" altLang="ko-KR" sz="2400" dirty="0"/>
              <a:t> </a:t>
            </a:r>
            <a:r>
              <a:rPr lang="ko-KR" altLang="ko-KR" sz="2400" dirty="0" err="1"/>
              <a:t>false</a:t>
            </a:r>
            <a:r>
              <a:rPr lang="ko-KR" altLang="ko-KR" sz="2400" dirty="0"/>
              <a:t> </a:t>
            </a:r>
            <a:r>
              <a:rPr lang="ko-KR" altLang="ko-KR" sz="2400" dirty="0" err="1"/>
              <a:t>information</a:t>
            </a:r>
            <a:r>
              <a:rPr lang="x-none" altLang="ko-KR" sz="2400" dirty="0"/>
              <a:t>.</a:t>
            </a:r>
            <a:endParaRPr lang="ko-KR" altLang="ko-KR" sz="2400" dirty="0"/>
          </a:p>
          <a:p>
            <a:pPr marL="0" indent="0">
              <a:buNone/>
            </a:pPr>
            <a:endParaRPr lang="en-US" altLang="ko-KR" sz="2400" dirty="0"/>
          </a:p>
          <a:p>
            <a:r>
              <a:rPr lang="en-US" altLang="ko-KR" sz="2400" dirty="0"/>
              <a:t>AI </a:t>
            </a:r>
            <a:r>
              <a:rPr lang="ko-KR" altLang="ko-KR" sz="2400" dirty="0"/>
              <a:t>가</a:t>
            </a:r>
            <a:r>
              <a:rPr lang="en-US" altLang="ko-KR" sz="2400" dirty="0"/>
              <a:t> </a:t>
            </a:r>
            <a:r>
              <a:rPr lang="ko-KR" altLang="ko-KR" sz="2400" dirty="0"/>
              <a:t>잘못된</a:t>
            </a:r>
            <a:r>
              <a:rPr lang="en-US" altLang="ko-KR" sz="2400" dirty="0"/>
              <a:t> </a:t>
            </a:r>
            <a:r>
              <a:rPr lang="ko-KR" altLang="ko-KR" sz="2400" dirty="0"/>
              <a:t>정보를</a:t>
            </a:r>
            <a:r>
              <a:rPr lang="en-US" altLang="ko-KR" sz="2400" dirty="0"/>
              <a:t> </a:t>
            </a:r>
            <a:r>
              <a:rPr lang="ko-KR" altLang="ko-KR" sz="2400" dirty="0"/>
              <a:t>그럴듯하게</a:t>
            </a:r>
            <a:r>
              <a:rPr lang="en-US" altLang="ko-KR" sz="2400" dirty="0"/>
              <a:t> </a:t>
            </a:r>
            <a:r>
              <a:rPr lang="ko-KR" altLang="ko-KR" sz="2400" dirty="0"/>
              <a:t>답하는</a:t>
            </a:r>
            <a:r>
              <a:rPr lang="en-US" altLang="ko-KR" sz="2400" dirty="0"/>
              <a:t> </a:t>
            </a:r>
            <a:r>
              <a:rPr lang="ko-KR" altLang="ko-KR" sz="2400" dirty="0"/>
              <a:t>것</a:t>
            </a:r>
            <a:r>
              <a:rPr lang="en-US" altLang="ko-KR" sz="2400" dirty="0"/>
              <a:t>.</a:t>
            </a:r>
          </a:p>
          <a:p>
            <a:endParaRPr lang="ko-KR" altLang="ko-KR" sz="2400" dirty="0"/>
          </a:p>
          <a:p>
            <a:r>
              <a:rPr lang="en-US" altLang="ko-KR" sz="2400" dirty="0"/>
              <a:t>AI </a:t>
            </a:r>
            <a:r>
              <a:rPr lang="ko-KR" altLang="ko-KR" sz="2400" dirty="0"/>
              <a:t>가</a:t>
            </a:r>
            <a:r>
              <a:rPr lang="en-US" altLang="ko-KR" sz="2400" dirty="0"/>
              <a:t> </a:t>
            </a:r>
            <a:r>
              <a:rPr lang="ko-KR" altLang="ko-KR" sz="2400" dirty="0"/>
              <a:t>의도를</a:t>
            </a:r>
            <a:r>
              <a:rPr lang="en-US" altLang="ko-KR" sz="2400" dirty="0"/>
              <a:t> </a:t>
            </a:r>
            <a:r>
              <a:rPr lang="ko-KR" altLang="ko-KR" sz="2400" dirty="0"/>
              <a:t>가질</a:t>
            </a:r>
            <a:r>
              <a:rPr lang="en-US" altLang="ko-KR" sz="2400" dirty="0"/>
              <a:t> </a:t>
            </a:r>
            <a:r>
              <a:rPr lang="ko-KR" altLang="ko-KR" sz="2400" dirty="0"/>
              <a:t>수</a:t>
            </a:r>
            <a:r>
              <a:rPr lang="en-US" altLang="ko-KR" sz="2400" dirty="0"/>
              <a:t> </a:t>
            </a:r>
            <a:r>
              <a:rPr lang="ko-KR" altLang="ko-KR" sz="2400" dirty="0"/>
              <a:t>없으니</a:t>
            </a:r>
            <a:r>
              <a:rPr lang="en-US" altLang="ko-KR" sz="2400" dirty="0"/>
              <a:t>, </a:t>
            </a:r>
            <a:r>
              <a:rPr lang="ko-KR" altLang="ko-KR" sz="2400" dirty="0"/>
              <a:t>나쁜</a:t>
            </a:r>
            <a:r>
              <a:rPr lang="en-US" altLang="ko-KR" sz="2400" dirty="0"/>
              <a:t> </a:t>
            </a:r>
            <a:r>
              <a:rPr lang="ko-KR" altLang="ko-KR" sz="2400" dirty="0"/>
              <a:t>의도를</a:t>
            </a:r>
            <a:r>
              <a:rPr lang="en-US" altLang="ko-KR" sz="2400" dirty="0"/>
              <a:t> </a:t>
            </a:r>
            <a:r>
              <a:rPr lang="ko-KR" altLang="ko-KR" sz="2400" dirty="0"/>
              <a:t>가지고</a:t>
            </a:r>
            <a:r>
              <a:rPr lang="en-US" altLang="ko-KR" sz="2400" dirty="0"/>
              <a:t> </a:t>
            </a:r>
            <a:r>
              <a:rPr lang="ko-KR" altLang="ko-KR" sz="2400" dirty="0"/>
              <a:t>한</a:t>
            </a:r>
            <a:r>
              <a:rPr lang="en-US" altLang="ko-KR" sz="2400" dirty="0"/>
              <a:t> </a:t>
            </a:r>
            <a:r>
              <a:rPr lang="ko-KR" altLang="ko-KR" sz="2400" dirty="0"/>
              <a:t>일은</a:t>
            </a:r>
            <a:r>
              <a:rPr lang="en-US" altLang="ko-KR" sz="2400" dirty="0"/>
              <a:t> </a:t>
            </a:r>
            <a:r>
              <a:rPr lang="ko-KR" altLang="ko-KR" sz="2400" dirty="0"/>
              <a:t>아닙니다</a:t>
            </a:r>
            <a:r>
              <a:rPr lang="en-US" altLang="ko-KR" sz="2400" dirty="0"/>
              <a:t>. </a:t>
            </a:r>
            <a:endParaRPr lang="ko-KR" altLang="ko-KR" sz="2400" dirty="0"/>
          </a:p>
          <a:p>
            <a:endParaRPr lang="ko-KR" altLang="en-US" dirty="0"/>
          </a:p>
        </p:txBody>
      </p:sp>
      <p:pic>
        <p:nvPicPr>
          <p:cNvPr id="3074" name="Picture 2" descr="LInderfiTting &#10;TrainingData &#10;I 'Nlthcient or Poor Qlnltty Data &#10;Lack Reguhrizatian &#10;of Task &#10;Architecture ">
            <a:extLst>
              <a:ext uri="{FF2B5EF4-FFF2-40B4-BE49-F238E27FC236}">
                <a16:creationId xmlns:a16="http://schemas.microsoft.com/office/drawing/2014/main" id="{C0FE83BF-A561-4962-A458-15E12F36FF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375" y="4611586"/>
            <a:ext cx="5000625" cy="211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94321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525D2-F44A-4AC0-B26F-C1CF3B774CBF}"/>
              </a:ext>
            </a:extLst>
          </p:cNvPr>
          <p:cNvSpPr>
            <a:spLocks noGrp="1"/>
          </p:cNvSpPr>
          <p:nvPr>
            <p:ph type="title"/>
          </p:nvPr>
        </p:nvSpPr>
        <p:spPr/>
        <p:txBody>
          <a:bodyPr/>
          <a:lstStyle/>
          <a:p>
            <a:r>
              <a:rPr lang="en-US" altLang="ko-KR" dirty="0"/>
              <a:t>chat GPT</a:t>
            </a:r>
            <a:endParaRPr lang="ko-KR" altLang="en-US" dirty="0"/>
          </a:p>
        </p:txBody>
      </p:sp>
      <p:sp>
        <p:nvSpPr>
          <p:cNvPr id="3" name="내용 개체 틀 2">
            <a:extLst>
              <a:ext uri="{FF2B5EF4-FFF2-40B4-BE49-F238E27FC236}">
                <a16:creationId xmlns:a16="http://schemas.microsoft.com/office/drawing/2014/main" id="{E4BE8763-09BB-462A-8B96-E8A3DE4DF49F}"/>
              </a:ext>
            </a:extLst>
          </p:cNvPr>
          <p:cNvSpPr>
            <a:spLocks noGrp="1"/>
          </p:cNvSpPr>
          <p:nvPr>
            <p:ph idx="1"/>
          </p:nvPr>
        </p:nvSpPr>
        <p:spPr/>
        <p:txBody>
          <a:bodyPr>
            <a:normAutofit/>
          </a:bodyPr>
          <a:lstStyle/>
          <a:p>
            <a:r>
              <a:rPr lang="ko-KR" altLang="ko-KR" sz="2400" b="1" i="1" dirty="0" err="1"/>
              <a:t>Generative</a:t>
            </a:r>
            <a:r>
              <a:rPr lang="ko-KR" altLang="ko-KR" sz="2400" b="1" i="1" dirty="0"/>
              <a:t> </a:t>
            </a:r>
            <a:r>
              <a:rPr lang="ko-KR" altLang="ko-KR" sz="2400" b="1" i="1" dirty="0" err="1"/>
              <a:t>Pre-trained</a:t>
            </a:r>
            <a:r>
              <a:rPr lang="ko-KR" altLang="ko-KR" sz="2400" b="1" i="1" dirty="0"/>
              <a:t> </a:t>
            </a:r>
            <a:r>
              <a:rPr lang="ko-KR" altLang="ko-KR" sz="2400" b="1" i="1" dirty="0" err="1"/>
              <a:t>Transformer</a:t>
            </a:r>
            <a:endParaRPr lang="en-US" altLang="ko-KR" sz="2400" b="1" i="1" dirty="0"/>
          </a:p>
          <a:p>
            <a:endParaRPr lang="en-US" altLang="ko-KR" sz="2400" b="1" i="1" dirty="0"/>
          </a:p>
          <a:p>
            <a:r>
              <a:rPr lang="ko-KR" altLang="ko-KR" sz="2400" dirty="0" err="1"/>
              <a:t>In</a:t>
            </a:r>
            <a:r>
              <a:rPr lang="ko-KR" altLang="ko-KR" sz="2400" dirty="0"/>
              <a:t> </a:t>
            </a:r>
            <a:r>
              <a:rPr lang="ko-KR" altLang="ko-KR" sz="2400" dirty="0" err="1"/>
              <a:t>a</a:t>
            </a:r>
            <a:r>
              <a:rPr lang="ko-KR" altLang="ko-KR" sz="2400" dirty="0"/>
              <a:t> </a:t>
            </a:r>
            <a:r>
              <a:rPr lang="ko-KR" altLang="ko-KR" sz="2400" dirty="0" err="1"/>
              <a:t>nutshell</a:t>
            </a:r>
            <a:r>
              <a:rPr lang="ko-KR" altLang="ko-KR" sz="2400" dirty="0"/>
              <a:t>, </a:t>
            </a:r>
            <a:r>
              <a:rPr lang="ko-KR" altLang="ko-KR" sz="2400" dirty="0" err="1"/>
              <a:t>Chat</a:t>
            </a:r>
            <a:r>
              <a:rPr lang="ko-KR" altLang="ko-KR" sz="2400" dirty="0"/>
              <a:t> GPT </a:t>
            </a:r>
            <a:r>
              <a:rPr lang="ko-KR" altLang="ko-KR" sz="2400" dirty="0" err="1"/>
              <a:t>is</a:t>
            </a:r>
            <a:r>
              <a:rPr lang="ko-KR" altLang="ko-KR" sz="2400" dirty="0"/>
              <a:t> </a:t>
            </a:r>
            <a:r>
              <a:rPr lang="ko-KR" altLang="ko-KR" sz="2400" dirty="0" err="1"/>
              <a:t>an</a:t>
            </a:r>
            <a:r>
              <a:rPr lang="ko-KR" altLang="ko-KR" sz="2400" dirty="0"/>
              <a:t> </a:t>
            </a:r>
            <a:endParaRPr lang="en-US" altLang="ko-KR" sz="2400" dirty="0"/>
          </a:p>
          <a:p>
            <a:endParaRPr lang="ko-KR" altLang="ko-KR" sz="2400" dirty="0"/>
          </a:p>
          <a:p>
            <a:pPr marL="457200" lvl="1" indent="0">
              <a:buNone/>
            </a:pPr>
            <a:r>
              <a:rPr lang="ko-KR" altLang="ko-KR" dirty="0" err="1"/>
              <a:t>artificial</a:t>
            </a:r>
            <a:r>
              <a:rPr lang="ko-KR" altLang="ko-KR" dirty="0"/>
              <a:t> </a:t>
            </a:r>
            <a:r>
              <a:rPr lang="ko-KR" altLang="ko-KR" dirty="0" err="1"/>
              <a:t>intelligence</a:t>
            </a:r>
            <a:r>
              <a:rPr lang="ko-KR" altLang="ko-KR" dirty="0"/>
              <a:t> (AI) </a:t>
            </a:r>
            <a:r>
              <a:rPr lang="ko-KR" altLang="ko-KR" dirty="0" err="1">
                <a:highlight>
                  <a:srgbClr val="FFFF00"/>
                </a:highlight>
              </a:rPr>
              <a:t>content</a:t>
            </a:r>
            <a:r>
              <a:rPr lang="ko-KR" altLang="ko-KR" dirty="0">
                <a:highlight>
                  <a:srgbClr val="FFFF00"/>
                </a:highlight>
              </a:rPr>
              <a:t> </a:t>
            </a:r>
            <a:r>
              <a:rPr lang="ko-KR" altLang="ko-KR" dirty="0" err="1">
                <a:highlight>
                  <a:srgbClr val="FFFF00"/>
                </a:highlight>
              </a:rPr>
              <a:t>generator</a:t>
            </a:r>
            <a:r>
              <a:rPr lang="ko-KR" altLang="ko-KR" dirty="0">
                <a:highlight>
                  <a:srgbClr val="FFFF00"/>
                </a:highlight>
              </a:rPr>
              <a:t> </a:t>
            </a:r>
            <a:endParaRPr lang="en-US" altLang="ko-KR" dirty="0">
              <a:highlight>
                <a:srgbClr val="FFFF00"/>
              </a:highlight>
            </a:endParaRPr>
          </a:p>
          <a:p>
            <a:pPr marL="457200" lvl="1" indent="0">
              <a:buNone/>
            </a:pPr>
            <a:endParaRPr lang="ko-KR" altLang="ko-KR" dirty="0"/>
          </a:p>
          <a:p>
            <a:pPr marL="457200" lvl="1" indent="0">
              <a:buNone/>
            </a:pPr>
            <a:r>
              <a:rPr lang="ko-KR" altLang="ko-KR" dirty="0" err="1"/>
              <a:t>that</a:t>
            </a:r>
            <a:r>
              <a:rPr lang="ko-KR" altLang="ko-KR" dirty="0"/>
              <a:t> </a:t>
            </a:r>
            <a:r>
              <a:rPr lang="ko-KR" altLang="ko-KR" dirty="0" err="1">
                <a:solidFill>
                  <a:schemeClr val="accent5">
                    <a:lumMod val="50000"/>
                  </a:schemeClr>
                </a:solidFill>
              </a:rPr>
              <a:t>semi-autonomously</a:t>
            </a:r>
            <a:r>
              <a:rPr lang="ko-KR" altLang="ko-KR" dirty="0"/>
              <a:t> </a:t>
            </a:r>
            <a:r>
              <a:rPr lang="ko-KR" altLang="ko-KR" dirty="0" err="1"/>
              <a:t>creates</a:t>
            </a:r>
            <a:r>
              <a:rPr lang="ko-KR" altLang="ko-KR" dirty="0"/>
              <a:t> </a:t>
            </a:r>
            <a:r>
              <a:rPr lang="ko-KR" altLang="ko-KR" dirty="0" err="1"/>
              <a:t>phrases</a:t>
            </a:r>
            <a:r>
              <a:rPr lang="ko-KR" altLang="ko-KR" dirty="0"/>
              <a:t> and </a:t>
            </a:r>
            <a:r>
              <a:rPr lang="ko-KR" altLang="ko-KR" dirty="0" err="1"/>
              <a:t>articles</a:t>
            </a:r>
            <a:r>
              <a:rPr lang="ko-KR" altLang="ko-KR" dirty="0"/>
              <a:t> </a:t>
            </a:r>
            <a:endParaRPr lang="en-US" altLang="ko-KR" dirty="0"/>
          </a:p>
          <a:p>
            <a:pPr marL="457200" lvl="1" indent="0">
              <a:buNone/>
            </a:pPr>
            <a:endParaRPr lang="en-US" altLang="ko-KR" dirty="0"/>
          </a:p>
          <a:p>
            <a:pPr marL="457200" lvl="1" indent="0">
              <a:buNone/>
            </a:pPr>
            <a:r>
              <a:rPr lang="ko-KR" altLang="ko-KR" dirty="0" err="1"/>
              <a:t>based</a:t>
            </a:r>
            <a:r>
              <a:rPr lang="ko-KR" altLang="ko-KR" dirty="0"/>
              <a:t> </a:t>
            </a:r>
            <a:r>
              <a:rPr lang="ko-KR" altLang="ko-KR" dirty="0" err="1"/>
              <a:t>on</a:t>
            </a:r>
            <a:r>
              <a:rPr lang="ko-KR" altLang="ko-KR" dirty="0"/>
              <a:t> </a:t>
            </a:r>
            <a:r>
              <a:rPr lang="ko-KR" altLang="ko-KR" dirty="0" err="1"/>
              <a:t>user</a:t>
            </a:r>
            <a:r>
              <a:rPr lang="ko-KR" altLang="ko-KR" dirty="0"/>
              <a:t> </a:t>
            </a:r>
            <a:r>
              <a:rPr lang="ko-KR" altLang="ko-KR" dirty="0" err="1"/>
              <a:t>input</a:t>
            </a:r>
            <a:r>
              <a:rPr lang="ko-KR" altLang="ko-KR" dirty="0"/>
              <a:t>.</a:t>
            </a:r>
            <a:r>
              <a:rPr lang="en-US" altLang="ko-KR" dirty="0"/>
              <a:t> </a:t>
            </a:r>
          </a:p>
          <a:p>
            <a:endParaRPr lang="ko-KR" altLang="en-US" dirty="0"/>
          </a:p>
        </p:txBody>
      </p:sp>
    </p:spTree>
    <p:extLst>
      <p:ext uri="{BB962C8B-B14F-4D97-AF65-F5344CB8AC3E}">
        <p14:creationId xmlns:p14="http://schemas.microsoft.com/office/powerpoint/2010/main" val="8164500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44E12F-015A-4744-98F7-C92AC9C3F51A}"/>
              </a:ext>
            </a:extLst>
          </p:cNvPr>
          <p:cNvSpPr>
            <a:spLocks noGrp="1"/>
          </p:cNvSpPr>
          <p:nvPr>
            <p:ph type="title"/>
          </p:nvPr>
        </p:nvSpPr>
        <p:spPr/>
        <p:txBody>
          <a:bodyPr/>
          <a:lstStyle/>
          <a:p>
            <a:r>
              <a:rPr lang="en-US" altLang="ko-KR" dirty="0"/>
              <a:t>chat GPT</a:t>
            </a:r>
            <a:endParaRPr lang="ko-KR" altLang="en-US" dirty="0"/>
          </a:p>
        </p:txBody>
      </p:sp>
      <p:sp>
        <p:nvSpPr>
          <p:cNvPr id="3" name="내용 개체 틀 2">
            <a:extLst>
              <a:ext uri="{FF2B5EF4-FFF2-40B4-BE49-F238E27FC236}">
                <a16:creationId xmlns:a16="http://schemas.microsoft.com/office/drawing/2014/main" id="{BA49C99B-6145-4CFE-8F17-6E1FCC7DF6E6}"/>
              </a:ext>
            </a:extLst>
          </p:cNvPr>
          <p:cNvSpPr>
            <a:spLocks noGrp="1"/>
          </p:cNvSpPr>
          <p:nvPr>
            <p:ph idx="1"/>
          </p:nvPr>
        </p:nvSpPr>
        <p:spPr/>
        <p:txBody>
          <a:bodyPr>
            <a:normAutofit/>
          </a:bodyPr>
          <a:lstStyle/>
          <a:p>
            <a:pPr fontAlgn="ctr"/>
            <a:r>
              <a:rPr lang="ko-KR" altLang="ko-KR" b="1" dirty="0" err="1"/>
              <a:t>Fine-tuning</a:t>
            </a:r>
            <a:r>
              <a:rPr lang="ko-KR" altLang="ko-KR" sz="1000" b="1" dirty="0"/>
              <a:t>:-</a:t>
            </a:r>
            <a:r>
              <a:rPr lang="x-none" altLang="ko-KR" sz="1000" dirty="0"/>
              <a:t> </a:t>
            </a:r>
            <a:r>
              <a:rPr lang="ko-KR" altLang="ko-KR" sz="1000" dirty="0"/>
              <a:t>One of </a:t>
            </a:r>
            <a:r>
              <a:rPr lang="ko-KR" altLang="ko-KR" sz="1000" dirty="0" err="1"/>
              <a:t>the</a:t>
            </a:r>
            <a:r>
              <a:rPr lang="ko-KR" altLang="ko-KR" sz="1000" dirty="0"/>
              <a:t> </a:t>
            </a:r>
            <a:r>
              <a:rPr lang="ko-KR" altLang="ko-KR" sz="1000" dirty="0" err="1"/>
              <a:t>most</a:t>
            </a:r>
            <a:r>
              <a:rPr lang="ko-KR" altLang="ko-KR" sz="1000" dirty="0"/>
              <a:t> </a:t>
            </a:r>
            <a:r>
              <a:rPr lang="ko-KR" altLang="ko-KR" sz="1000" dirty="0" err="1"/>
              <a:t>common</a:t>
            </a:r>
            <a:r>
              <a:rPr lang="ko-KR" altLang="ko-KR" sz="1000" dirty="0"/>
              <a:t> </a:t>
            </a:r>
            <a:r>
              <a:rPr lang="ko-KR" altLang="ko-KR" sz="1000" dirty="0" err="1"/>
              <a:t>ways</a:t>
            </a:r>
            <a:r>
              <a:rPr lang="ko-KR" altLang="ko-KR" sz="1000" dirty="0"/>
              <a:t> </a:t>
            </a:r>
            <a:r>
              <a:rPr lang="ko-KR" altLang="ko-KR" sz="1000" dirty="0" err="1"/>
              <a:t>to</a:t>
            </a:r>
            <a:r>
              <a:rPr lang="ko-KR" altLang="ko-KR" sz="1000" dirty="0"/>
              <a:t> </a:t>
            </a:r>
            <a:r>
              <a:rPr lang="ko-KR" altLang="ko-KR" sz="1000" dirty="0" err="1"/>
              <a:t>use</a:t>
            </a:r>
            <a:r>
              <a:rPr lang="ko-KR" altLang="ko-KR" sz="1000" dirty="0"/>
              <a:t> </a:t>
            </a:r>
            <a:r>
              <a:rPr lang="ko-KR" altLang="ko-KR" sz="1000" dirty="0" err="1"/>
              <a:t>Chat</a:t>
            </a:r>
            <a:r>
              <a:rPr lang="ko-KR" altLang="ko-KR" sz="1000" dirty="0"/>
              <a:t> GPT </a:t>
            </a:r>
            <a:r>
              <a:rPr lang="ko-KR" altLang="ko-KR" sz="1000" dirty="0" err="1"/>
              <a:t>is</a:t>
            </a:r>
            <a:r>
              <a:rPr lang="ko-KR" altLang="ko-KR" sz="1000" dirty="0"/>
              <a:t> </a:t>
            </a:r>
            <a:r>
              <a:rPr lang="ko-KR" altLang="ko-KR" sz="1000" dirty="0" err="1"/>
              <a:t>to</a:t>
            </a:r>
            <a:r>
              <a:rPr lang="ko-KR" altLang="ko-KR" sz="1000" dirty="0"/>
              <a:t> </a:t>
            </a:r>
            <a:r>
              <a:rPr lang="ko-KR" altLang="ko-KR" sz="1000" dirty="0" err="1"/>
              <a:t>fine-tune</a:t>
            </a:r>
            <a:r>
              <a:rPr lang="ko-KR" altLang="ko-KR" sz="1000" dirty="0"/>
              <a:t> </a:t>
            </a:r>
            <a:r>
              <a:rPr lang="ko-KR" altLang="ko-KR" sz="1000" dirty="0" err="1"/>
              <a:t>the</a:t>
            </a:r>
            <a:r>
              <a:rPr lang="ko-KR" altLang="ko-KR" sz="1000" dirty="0"/>
              <a:t> </a:t>
            </a:r>
            <a:r>
              <a:rPr lang="ko-KR" altLang="ko-KR" sz="1000" dirty="0" err="1"/>
              <a:t>model</a:t>
            </a:r>
            <a:r>
              <a:rPr lang="ko-KR" altLang="ko-KR" sz="1000" dirty="0"/>
              <a:t> </a:t>
            </a:r>
            <a:r>
              <a:rPr lang="ko-KR" altLang="ko-KR" sz="1000" dirty="0" err="1"/>
              <a:t>on</a:t>
            </a:r>
            <a:r>
              <a:rPr lang="ko-KR" altLang="ko-KR" sz="1000" dirty="0"/>
              <a:t> </a:t>
            </a:r>
            <a:r>
              <a:rPr lang="ko-KR" altLang="ko-KR" sz="1000" dirty="0" err="1"/>
              <a:t>a</a:t>
            </a:r>
            <a:r>
              <a:rPr lang="ko-KR" altLang="ko-KR" sz="1000" dirty="0"/>
              <a:t> </a:t>
            </a:r>
            <a:r>
              <a:rPr lang="ko-KR" altLang="ko-KR" sz="1000" dirty="0" err="1"/>
              <a:t>specific</a:t>
            </a:r>
            <a:r>
              <a:rPr lang="ko-KR" altLang="ko-KR" sz="1000" dirty="0"/>
              <a:t> </a:t>
            </a:r>
            <a:r>
              <a:rPr lang="ko-KR" altLang="ko-KR" sz="1000" dirty="0" err="1"/>
              <a:t>task</a:t>
            </a:r>
            <a:r>
              <a:rPr lang="ko-KR" altLang="ko-KR" sz="1000" dirty="0"/>
              <a:t> </a:t>
            </a:r>
            <a:r>
              <a:rPr lang="ko-KR" altLang="ko-KR" sz="1000" dirty="0" err="1"/>
              <a:t>or</a:t>
            </a:r>
            <a:r>
              <a:rPr lang="ko-KR" altLang="ko-KR" sz="1000" dirty="0"/>
              <a:t> </a:t>
            </a:r>
            <a:r>
              <a:rPr lang="ko-KR" altLang="ko-KR" sz="1000" dirty="0" err="1"/>
              <a:t>dataset</a:t>
            </a:r>
            <a:r>
              <a:rPr lang="ko-KR" altLang="ko-KR" sz="1000" dirty="0"/>
              <a:t>. </a:t>
            </a:r>
            <a:r>
              <a:rPr lang="ko-KR" altLang="ko-KR" sz="1000" dirty="0" err="1"/>
              <a:t>For</a:t>
            </a:r>
            <a:r>
              <a:rPr lang="ko-KR" altLang="ko-KR" sz="1000" dirty="0"/>
              <a:t> </a:t>
            </a:r>
            <a:r>
              <a:rPr lang="ko-KR" altLang="ko-KR" sz="1000" dirty="0" err="1"/>
              <a:t>example</a:t>
            </a:r>
            <a:r>
              <a:rPr lang="ko-KR" altLang="ko-KR" sz="1000" dirty="0"/>
              <a:t>, </a:t>
            </a:r>
            <a:r>
              <a:rPr lang="ko-KR" altLang="ko-KR" sz="1000" dirty="0" err="1"/>
              <a:t>you</a:t>
            </a:r>
            <a:r>
              <a:rPr lang="ko-KR" altLang="ko-KR" sz="1000" dirty="0"/>
              <a:t> </a:t>
            </a:r>
            <a:r>
              <a:rPr lang="ko-KR" altLang="ko-KR" sz="1000" dirty="0" err="1"/>
              <a:t>can</a:t>
            </a:r>
            <a:r>
              <a:rPr lang="ko-KR" altLang="ko-KR" sz="1000" dirty="0"/>
              <a:t> </a:t>
            </a:r>
            <a:r>
              <a:rPr lang="ko-KR" altLang="ko-KR" sz="1000" dirty="0" err="1"/>
              <a:t>fine-tune</a:t>
            </a:r>
            <a:r>
              <a:rPr lang="ko-KR" altLang="ko-KR" sz="1000" dirty="0"/>
              <a:t> </a:t>
            </a:r>
            <a:r>
              <a:rPr lang="ko-KR" altLang="ko-KR" sz="1000" dirty="0" err="1"/>
              <a:t>the</a:t>
            </a:r>
            <a:r>
              <a:rPr lang="ko-KR" altLang="ko-KR" sz="1000" dirty="0"/>
              <a:t> </a:t>
            </a:r>
            <a:r>
              <a:rPr lang="ko-KR" altLang="ko-KR" sz="1000" dirty="0" err="1"/>
              <a:t>model</a:t>
            </a:r>
            <a:r>
              <a:rPr lang="ko-KR" altLang="ko-KR" sz="1000" dirty="0"/>
              <a:t> </a:t>
            </a:r>
            <a:r>
              <a:rPr lang="ko-KR" altLang="ko-KR" sz="1000" dirty="0" err="1"/>
              <a:t>on</a:t>
            </a:r>
            <a:r>
              <a:rPr lang="ko-KR" altLang="ko-KR" sz="1000" dirty="0"/>
              <a:t> </a:t>
            </a:r>
            <a:r>
              <a:rPr lang="ko-KR" altLang="ko-KR" sz="1000" dirty="0" err="1"/>
              <a:t>a</a:t>
            </a:r>
            <a:r>
              <a:rPr lang="ko-KR" altLang="ko-KR" sz="1000" dirty="0"/>
              <a:t> </a:t>
            </a:r>
            <a:r>
              <a:rPr lang="ko-KR" altLang="ko-KR" sz="1000" dirty="0" err="1"/>
              <a:t>dataset</a:t>
            </a:r>
            <a:r>
              <a:rPr lang="ko-KR" altLang="ko-KR" sz="1000" dirty="0"/>
              <a:t> of </a:t>
            </a:r>
            <a:r>
              <a:rPr lang="ko-KR" altLang="ko-KR" sz="1000" dirty="0" err="1"/>
              <a:t>customer</a:t>
            </a:r>
            <a:r>
              <a:rPr lang="ko-KR" altLang="ko-KR" sz="1000" dirty="0"/>
              <a:t> </a:t>
            </a:r>
            <a:r>
              <a:rPr lang="ko-KR" altLang="ko-KR" sz="1000" dirty="0" err="1"/>
              <a:t>service</a:t>
            </a:r>
            <a:r>
              <a:rPr lang="ko-KR" altLang="ko-KR" sz="1000" dirty="0"/>
              <a:t> </a:t>
            </a:r>
            <a:r>
              <a:rPr lang="ko-KR" altLang="ko-KR" sz="1000" dirty="0" err="1"/>
              <a:t>conversations</a:t>
            </a:r>
            <a:r>
              <a:rPr lang="ko-KR" altLang="ko-KR" sz="1000" dirty="0"/>
              <a:t> </a:t>
            </a:r>
            <a:r>
              <a:rPr lang="ko-KR" altLang="ko-KR" sz="1000" dirty="0" err="1"/>
              <a:t>to</a:t>
            </a:r>
            <a:r>
              <a:rPr lang="ko-KR" altLang="ko-KR" sz="1000" dirty="0"/>
              <a:t> </a:t>
            </a:r>
            <a:r>
              <a:rPr lang="ko-KR" altLang="ko-KR" sz="1000" dirty="0" err="1"/>
              <a:t>improve</a:t>
            </a:r>
            <a:r>
              <a:rPr lang="ko-KR" altLang="ko-KR" sz="1000" dirty="0"/>
              <a:t> </a:t>
            </a:r>
            <a:r>
              <a:rPr lang="ko-KR" altLang="ko-KR" sz="1000" dirty="0" err="1"/>
              <a:t>its</a:t>
            </a:r>
            <a:r>
              <a:rPr lang="ko-KR" altLang="ko-KR" sz="1000" dirty="0"/>
              <a:t> </a:t>
            </a:r>
            <a:r>
              <a:rPr lang="ko-KR" altLang="ko-KR" sz="1000" dirty="0" err="1"/>
              <a:t>ability</a:t>
            </a:r>
            <a:r>
              <a:rPr lang="ko-KR" altLang="ko-KR" sz="1000" dirty="0"/>
              <a:t> </a:t>
            </a:r>
            <a:r>
              <a:rPr lang="ko-KR" altLang="ko-KR" sz="1000" dirty="0" err="1"/>
              <a:t>to</a:t>
            </a:r>
            <a:r>
              <a:rPr lang="ko-KR" altLang="ko-KR" sz="1000" dirty="0"/>
              <a:t> </a:t>
            </a:r>
            <a:r>
              <a:rPr lang="ko-KR" altLang="ko-KR" sz="1000" dirty="0" err="1"/>
              <a:t>understand</a:t>
            </a:r>
            <a:r>
              <a:rPr lang="ko-KR" altLang="ko-KR" sz="1000" dirty="0"/>
              <a:t> and </a:t>
            </a:r>
            <a:r>
              <a:rPr lang="ko-KR" altLang="ko-KR" sz="1000" dirty="0" err="1"/>
              <a:t>respond</a:t>
            </a:r>
            <a:r>
              <a:rPr lang="ko-KR" altLang="ko-KR" sz="1000" dirty="0"/>
              <a:t> </a:t>
            </a:r>
            <a:r>
              <a:rPr lang="ko-KR" altLang="ko-KR" sz="1000" dirty="0" err="1"/>
              <a:t>to</a:t>
            </a:r>
            <a:r>
              <a:rPr lang="ko-KR" altLang="ko-KR" sz="1000" dirty="0"/>
              <a:t> </a:t>
            </a:r>
            <a:r>
              <a:rPr lang="ko-KR" altLang="ko-KR" sz="1000" dirty="0" err="1"/>
              <a:t>customer</a:t>
            </a:r>
            <a:r>
              <a:rPr lang="ko-KR" altLang="ko-KR" sz="1000" dirty="0"/>
              <a:t> </a:t>
            </a:r>
            <a:r>
              <a:rPr lang="ko-KR" altLang="ko-KR" sz="1000" dirty="0" err="1"/>
              <a:t>inquiries</a:t>
            </a:r>
            <a:r>
              <a:rPr lang="ko-KR" altLang="ko-KR" sz="1000" dirty="0"/>
              <a:t>.</a:t>
            </a:r>
          </a:p>
          <a:p>
            <a:pPr fontAlgn="ctr"/>
            <a:r>
              <a:rPr lang="ko-KR" altLang="ko-KR" b="1" dirty="0" err="1"/>
              <a:t>Text</a:t>
            </a:r>
            <a:r>
              <a:rPr lang="ko-KR" altLang="ko-KR" b="1" dirty="0"/>
              <a:t> </a:t>
            </a:r>
            <a:r>
              <a:rPr lang="ko-KR" altLang="ko-KR" b="1" dirty="0" err="1"/>
              <a:t>generation</a:t>
            </a:r>
            <a:r>
              <a:rPr lang="ko-KR" altLang="ko-KR" sz="1000" b="1" dirty="0"/>
              <a:t>:-</a:t>
            </a:r>
            <a:r>
              <a:rPr lang="x-none" altLang="ko-KR" sz="1000" dirty="0"/>
              <a:t> </a:t>
            </a:r>
            <a:r>
              <a:rPr lang="ko-KR" altLang="ko-KR" sz="1000" dirty="0" err="1"/>
              <a:t>Chat</a:t>
            </a:r>
            <a:r>
              <a:rPr lang="ko-KR" altLang="ko-KR" sz="1000" dirty="0"/>
              <a:t> GPT </a:t>
            </a:r>
            <a:r>
              <a:rPr lang="ko-KR" altLang="ko-KR" sz="1000" dirty="0" err="1"/>
              <a:t>can</a:t>
            </a:r>
            <a:r>
              <a:rPr lang="ko-KR" altLang="ko-KR" sz="1000" dirty="0"/>
              <a:t> </a:t>
            </a:r>
            <a:r>
              <a:rPr lang="ko-KR" altLang="ko-KR" sz="1000" dirty="0" err="1"/>
              <a:t>be</a:t>
            </a:r>
            <a:r>
              <a:rPr lang="ko-KR" altLang="ko-KR" sz="1000" dirty="0"/>
              <a:t> </a:t>
            </a:r>
            <a:r>
              <a:rPr lang="ko-KR" altLang="ko-KR" sz="1000" dirty="0" err="1"/>
              <a:t>used</a:t>
            </a:r>
            <a:r>
              <a:rPr lang="ko-KR" altLang="ko-KR" sz="1000" dirty="0"/>
              <a:t> </a:t>
            </a:r>
            <a:r>
              <a:rPr lang="ko-KR" altLang="ko-KR" sz="1000" dirty="0" err="1"/>
              <a:t>to</a:t>
            </a:r>
            <a:r>
              <a:rPr lang="ko-KR" altLang="ko-KR" sz="1000" dirty="0"/>
              <a:t> </a:t>
            </a:r>
            <a:r>
              <a:rPr lang="ko-KR" altLang="ko-KR" sz="1000" dirty="0" err="1"/>
              <a:t>generate</a:t>
            </a:r>
            <a:r>
              <a:rPr lang="ko-KR" altLang="ko-KR" sz="1000" dirty="0"/>
              <a:t> </a:t>
            </a:r>
            <a:r>
              <a:rPr lang="ko-KR" altLang="ko-KR" sz="1000" dirty="0" err="1"/>
              <a:t>text</a:t>
            </a:r>
            <a:r>
              <a:rPr lang="ko-KR" altLang="ko-KR" sz="1000" dirty="0"/>
              <a:t> </a:t>
            </a:r>
            <a:r>
              <a:rPr lang="ko-KR" altLang="ko-KR" sz="1000" dirty="0" err="1"/>
              <a:t>on</a:t>
            </a:r>
            <a:r>
              <a:rPr lang="ko-KR" altLang="ko-KR" sz="1000" dirty="0"/>
              <a:t> </a:t>
            </a:r>
            <a:r>
              <a:rPr lang="ko-KR" altLang="ko-KR" sz="1000" dirty="0" err="1"/>
              <a:t>a</a:t>
            </a:r>
            <a:r>
              <a:rPr lang="ko-KR" altLang="ko-KR" sz="1000" dirty="0"/>
              <a:t> </a:t>
            </a:r>
            <a:r>
              <a:rPr lang="ko-KR" altLang="ko-KR" sz="1000" dirty="0" err="1"/>
              <a:t>variety</a:t>
            </a:r>
            <a:r>
              <a:rPr lang="ko-KR" altLang="ko-KR" sz="1000" dirty="0"/>
              <a:t> of </a:t>
            </a:r>
            <a:r>
              <a:rPr lang="ko-KR" altLang="ko-KR" sz="1000" dirty="0" err="1"/>
              <a:t>topics</a:t>
            </a:r>
            <a:r>
              <a:rPr lang="ko-KR" altLang="ko-KR" sz="1000" dirty="0"/>
              <a:t>. </a:t>
            </a:r>
            <a:r>
              <a:rPr lang="ko-KR" altLang="ko-KR" sz="1000" dirty="0" err="1"/>
              <a:t>This</a:t>
            </a:r>
            <a:r>
              <a:rPr lang="ko-KR" altLang="ko-KR" sz="1000" dirty="0"/>
              <a:t> </a:t>
            </a:r>
            <a:r>
              <a:rPr lang="ko-KR" altLang="ko-KR" sz="1000" dirty="0" err="1"/>
              <a:t>can</a:t>
            </a:r>
            <a:r>
              <a:rPr lang="ko-KR" altLang="ko-KR" sz="1000" dirty="0"/>
              <a:t> </a:t>
            </a:r>
            <a:r>
              <a:rPr lang="ko-KR" altLang="ko-KR" sz="1000" dirty="0" err="1"/>
              <a:t>be</a:t>
            </a:r>
            <a:r>
              <a:rPr lang="ko-KR" altLang="ko-KR" sz="1000" dirty="0"/>
              <a:t> </a:t>
            </a:r>
            <a:r>
              <a:rPr lang="ko-KR" altLang="ko-KR" sz="1000" dirty="0" err="1"/>
              <a:t>done</a:t>
            </a:r>
            <a:r>
              <a:rPr lang="ko-KR" altLang="ko-KR" sz="1000" dirty="0"/>
              <a:t> </a:t>
            </a:r>
            <a:r>
              <a:rPr lang="ko-KR" altLang="ko-KR" sz="1000" dirty="0" err="1"/>
              <a:t>by</a:t>
            </a:r>
            <a:r>
              <a:rPr lang="ko-KR" altLang="ko-KR" sz="1000" dirty="0"/>
              <a:t> </a:t>
            </a:r>
            <a:r>
              <a:rPr lang="ko-KR" altLang="ko-KR" sz="1000" dirty="0" err="1"/>
              <a:t>providing</a:t>
            </a:r>
            <a:r>
              <a:rPr lang="ko-KR" altLang="ko-KR" sz="1000" dirty="0"/>
              <a:t> </a:t>
            </a:r>
            <a:r>
              <a:rPr lang="ko-KR" altLang="ko-KR" sz="1000" dirty="0" err="1"/>
              <a:t>the</a:t>
            </a:r>
            <a:r>
              <a:rPr lang="ko-KR" altLang="ko-KR" sz="1000" dirty="0"/>
              <a:t> </a:t>
            </a:r>
            <a:r>
              <a:rPr lang="ko-KR" altLang="ko-KR" sz="1000" dirty="0" err="1"/>
              <a:t>model</a:t>
            </a:r>
            <a:r>
              <a:rPr lang="ko-KR" altLang="ko-KR" sz="1000" dirty="0"/>
              <a:t> </a:t>
            </a:r>
            <a:r>
              <a:rPr lang="ko-KR" altLang="ko-KR" sz="1000" dirty="0" err="1"/>
              <a:t>with</a:t>
            </a:r>
            <a:r>
              <a:rPr lang="ko-KR" altLang="ko-KR" sz="1000" dirty="0"/>
              <a:t> </a:t>
            </a:r>
            <a:r>
              <a:rPr lang="ko-KR" altLang="ko-KR" sz="1000" dirty="0" err="1"/>
              <a:t>a</a:t>
            </a:r>
            <a:r>
              <a:rPr lang="ko-KR" altLang="ko-KR" sz="1000" dirty="0"/>
              <a:t> </a:t>
            </a:r>
            <a:r>
              <a:rPr lang="ko-KR" altLang="ko-KR" sz="1000" dirty="0" err="1"/>
              <a:t>prompt</a:t>
            </a:r>
            <a:r>
              <a:rPr lang="ko-KR" altLang="ko-KR" sz="1000" dirty="0"/>
              <a:t> </a:t>
            </a:r>
            <a:r>
              <a:rPr lang="ko-KR" altLang="ko-KR" sz="1000" dirty="0" err="1"/>
              <a:t>or</a:t>
            </a:r>
            <a:r>
              <a:rPr lang="ko-KR" altLang="ko-KR" sz="1000" dirty="0"/>
              <a:t> </a:t>
            </a:r>
            <a:r>
              <a:rPr lang="ko-KR" altLang="ko-KR" sz="1000" dirty="0" err="1"/>
              <a:t>a</a:t>
            </a:r>
            <a:r>
              <a:rPr lang="ko-KR" altLang="ko-KR" sz="1000" dirty="0"/>
              <a:t> </a:t>
            </a:r>
            <a:r>
              <a:rPr lang="ko-KR" altLang="ko-KR" sz="1000" dirty="0" err="1"/>
              <a:t>piece</a:t>
            </a:r>
            <a:r>
              <a:rPr lang="ko-KR" altLang="ko-KR" sz="1000" dirty="0"/>
              <a:t> of </a:t>
            </a:r>
            <a:r>
              <a:rPr lang="ko-KR" altLang="ko-KR" sz="1000" dirty="0" err="1"/>
              <a:t>text</a:t>
            </a:r>
            <a:r>
              <a:rPr lang="ko-KR" altLang="ko-KR" sz="1000" dirty="0"/>
              <a:t> and </a:t>
            </a:r>
            <a:r>
              <a:rPr lang="ko-KR" altLang="ko-KR" sz="1000" dirty="0" err="1"/>
              <a:t>asking</a:t>
            </a:r>
            <a:r>
              <a:rPr lang="ko-KR" altLang="ko-KR" sz="1000" dirty="0"/>
              <a:t> </a:t>
            </a:r>
            <a:r>
              <a:rPr lang="ko-KR" altLang="ko-KR" sz="1000" dirty="0" err="1"/>
              <a:t>it</a:t>
            </a:r>
            <a:r>
              <a:rPr lang="ko-KR" altLang="ko-KR" sz="1000" dirty="0"/>
              <a:t> </a:t>
            </a:r>
            <a:r>
              <a:rPr lang="ko-KR" altLang="ko-KR" sz="1000" dirty="0" err="1"/>
              <a:t>to</a:t>
            </a:r>
            <a:r>
              <a:rPr lang="ko-KR" altLang="ko-KR" sz="1000" dirty="0"/>
              <a:t> </a:t>
            </a:r>
            <a:r>
              <a:rPr lang="ko-KR" altLang="ko-KR" sz="1000" dirty="0" err="1"/>
              <a:t>generate</a:t>
            </a:r>
            <a:r>
              <a:rPr lang="ko-KR" altLang="ko-KR" sz="1000" dirty="0"/>
              <a:t> </a:t>
            </a:r>
            <a:r>
              <a:rPr lang="ko-KR" altLang="ko-KR" sz="1000" dirty="0" err="1"/>
              <a:t>additional</a:t>
            </a:r>
            <a:r>
              <a:rPr lang="ko-KR" altLang="ko-KR" sz="1000" dirty="0"/>
              <a:t> </a:t>
            </a:r>
            <a:r>
              <a:rPr lang="ko-KR" altLang="ko-KR" sz="1000" dirty="0" err="1"/>
              <a:t>text</a:t>
            </a:r>
            <a:r>
              <a:rPr lang="ko-KR" altLang="ko-KR" sz="1000" dirty="0"/>
              <a:t> </a:t>
            </a:r>
            <a:r>
              <a:rPr lang="ko-KR" altLang="ko-KR" sz="1000" dirty="0" err="1"/>
              <a:t>based</a:t>
            </a:r>
            <a:r>
              <a:rPr lang="ko-KR" altLang="ko-KR" sz="1000" dirty="0"/>
              <a:t> </a:t>
            </a:r>
            <a:r>
              <a:rPr lang="ko-KR" altLang="ko-KR" sz="1000" dirty="0" err="1"/>
              <a:t>on</a:t>
            </a:r>
            <a:r>
              <a:rPr lang="ko-KR" altLang="ko-KR" sz="1000" dirty="0"/>
              <a:t> </a:t>
            </a:r>
            <a:r>
              <a:rPr lang="ko-KR" altLang="ko-KR" sz="1000" dirty="0" err="1"/>
              <a:t>that</a:t>
            </a:r>
            <a:r>
              <a:rPr lang="ko-KR" altLang="ko-KR" sz="1000" dirty="0"/>
              <a:t> </a:t>
            </a:r>
            <a:r>
              <a:rPr lang="ko-KR" altLang="ko-KR" sz="1000" dirty="0" err="1"/>
              <a:t>input</a:t>
            </a:r>
            <a:r>
              <a:rPr lang="ko-KR" altLang="ko-KR" sz="1000" dirty="0"/>
              <a:t>. </a:t>
            </a:r>
            <a:r>
              <a:rPr lang="ko-KR" altLang="ko-KR" sz="1000" dirty="0" err="1"/>
              <a:t>This</a:t>
            </a:r>
            <a:r>
              <a:rPr lang="ko-KR" altLang="ko-KR" sz="1000" dirty="0"/>
              <a:t> </a:t>
            </a:r>
            <a:r>
              <a:rPr lang="ko-KR" altLang="ko-KR" sz="1000" dirty="0" err="1"/>
              <a:t>can</a:t>
            </a:r>
            <a:r>
              <a:rPr lang="ko-KR" altLang="ko-KR" sz="1000" dirty="0"/>
              <a:t> </a:t>
            </a:r>
            <a:r>
              <a:rPr lang="ko-KR" altLang="ko-KR" sz="1000" dirty="0" err="1"/>
              <a:t>be</a:t>
            </a:r>
            <a:r>
              <a:rPr lang="ko-KR" altLang="ko-KR" sz="1000" dirty="0"/>
              <a:t> </a:t>
            </a:r>
            <a:r>
              <a:rPr lang="ko-KR" altLang="ko-KR" sz="1000" dirty="0" err="1"/>
              <a:t>useful</a:t>
            </a:r>
            <a:r>
              <a:rPr lang="ko-KR" altLang="ko-KR" sz="1000" dirty="0"/>
              <a:t> </a:t>
            </a:r>
            <a:r>
              <a:rPr lang="ko-KR" altLang="ko-KR" sz="1000" dirty="0" err="1"/>
              <a:t>for</a:t>
            </a:r>
            <a:r>
              <a:rPr lang="ko-KR" altLang="ko-KR" sz="1000" dirty="0"/>
              <a:t> </a:t>
            </a:r>
            <a:r>
              <a:rPr lang="ko-KR" altLang="ko-KR" sz="1000" dirty="0" err="1"/>
              <a:t>content</a:t>
            </a:r>
            <a:r>
              <a:rPr lang="ko-KR" altLang="ko-KR" sz="1000" dirty="0"/>
              <a:t> </a:t>
            </a:r>
            <a:r>
              <a:rPr lang="ko-KR" altLang="ko-KR" sz="1000" dirty="0" err="1"/>
              <a:t>creation</a:t>
            </a:r>
            <a:r>
              <a:rPr lang="ko-KR" altLang="ko-KR" sz="1000" dirty="0"/>
              <a:t>, </a:t>
            </a:r>
            <a:r>
              <a:rPr lang="ko-KR" altLang="ko-KR" sz="1000" dirty="0" err="1"/>
              <a:t>for</a:t>
            </a:r>
            <a:r>
              <a:rPr lang="ko-KR" altLang="ko-KR" sz="1000" dirty="0"/>
              <a:t> </a:t>
            </a:r>
            <a:r>
              <a:rPr lang="ko-KR" altLang="ko-KR" sz="1000" dirty="0" err="1"/>
              <a:t>example</a:t>
            </a:r>
            <a:r>
              <a:rPr lang="ko-KR" altLang="ko-KR" sz="1000" dirty="0"/>
              <a:t>, </a:t>
            </a:r>
            <a:r>
              <a:rPr lang="ko-KR" altLang="ko-KR" sz="1000" dirty="0" err="1"/>
              <a:t>you</a:t>
            </a:r>
            <a:r>
              <a:rPr lang="ko-KR" altLang="ko-KR" sz="1000" dirty="0"/>
              <a:t> </a:t>
            </a:r>
            <a:r>
              <a:rPr lang="ko-KR" altLang="ko-KR" sz="1000" dirty="0" err="1"/>
              <a:t>can</a:t>
            </a:r>
            <a:r>
              <a:rPr lang="ko-KR" altLang="ko-KR" sz="1000" dirty="0"/>
              <a:t> </a:t>
            </a:r>
            <a:r>
              <a:rPr lang="ko-KR" altLang="ko-KR" sz="1000" dirty="0" err="1"/>
              <a:t>use</a:t>
            </a:r>
            <a:r>
              <a:rPr lang="ko-KR" altLang="ko-KR" sz="1000" dirty="0"/>
              <a:t> </a:t>
            </a:r>
            <a:r>
              <a:rPr lang="ko-KR" altLang="ko-KR" sz="1000" dirty="0" err="1"/>
              <a:t>it</a:t>
            </a:r>
            <a:r>
              <a:rPr lang="ko-KR" altLang="ko-KR" sz="1000" dirty="0"/>
              <a:t> </a:t>
            </a:r>
            <a:r>
              <a:rPr lang="ko-KR" altLang="ko-KR" sz="1000" dirty="0" err="1"/>
              <a:t>for</a:t>
            </a:r>
            <a:r>
              <a:rPr lang="ko-KR" altLang="ko-KR" sz="1000" dirty="0"/>
              <a:t> </a:t>
            </a:r>
            <a:r>
              <a:rPr lang="ko-KR" altLang="ko-KR" sz="1000" dirty="0" err="1"/>
              <a:t>writing</a:t>
            </a:r>
            <a:r>
              <a:rPr lang="ko-KR" altLang="ko-KR" sz="1000" dirty="0"/>
              <a:t> </a:t>
            </a:r>
            <a:r>
              <a:rPr lang="ko-KR" altLang="ko-KR" sz="1000" dirty="0" err="1"/>
              <a:t>articles</a:t>
            </a:r>
            <a:r>
              <a:rPr lang="ko-KR" altLang="ko-KR" sz="1000" dirty="0"/>
              <a:t>, </a:t>
            </a:r>
            <a:r>
              <a:rPr lang="ko-KR" altLang="ko-KR" sz="1000" dirty="0" err="1"/>
              <a:t>or</a:t>
            </a:r>
            <a:r>
              <a:rPr lang="ko-KR" altLang="ko-KR" sz="1000" dirty="0"/>
              <a:t> </a:t>
            </a:r>
            <a:r>
              <a:rPr lang="ko-KR" altLang="ko-KR" sz="1000" dirty="0" err="1"/>
              <a:t>even</a:t>
            </a:r>
            <a:r>
              <a:rPr lang="ko-KR" altLang="ko-KR" sz="1000" dirty="0"/>
              <a:t> </a:t>
            </a:r>
            <a:r>
              <a:rPr lang="ko-KR" altLang="ko-KR" sz="1000" dirty="0" err="1"/>
              <a:t>writing</a:t>
            </a:r>
            <a:r>
              <a:rPr lang="ko-KR" altLang="ko-KR" sz="1000" dirty="0"/>
              <a:t> </a:t>
            </a:r>
            <a:r>
              <a:rPr lang="ko-KR" altLang="ko-KR" sz="1000" dirty="0" err="1"/>
              <a:t>code</a:t>
            </a:r>
            <a:r>
              <a:rPr lang="ko-KR" altLang="ko-KR" sz="1000" dirty="0"/>
              <a:t>.</a:t>
            </a:r>
          </a:p>
          <a:p>
            <a:pPr fontAlgn="ctr"/>
            <a:r>
              <a:rPr lang="ko-KR" altLang="ko-KR" b="1" dirty="0" err="1"/>
              <a:t>Question</a:t>
            </a:r>
            <a:r>
              <a:rPr lang="ko-KR" altLang="ko-KR" b="1" dirty="0"/>
              <a:t> </a:t>
            </a:r>
            <a:r>
              <a:rPr lang="ko-KR" altLang="ko-KR" b="1" dirty="0" err="1"/>
              <a:t>answering</a:t>
            </a:r>
            <a:r>
              <a:rPr lang="ko-KR" altLang="ko-KR" sz="1000" b="1" dirty="0"/>
              <a:t>:-</a:t>
            </a:r>
            <a:r>
              <a:rPr lang="x-none" altLang="ko-KR" sz="1000" dirty="0"/>
              <a:t> </a:t>
            </a:r>
            <a:r>
              <a:rPr lang="ko-KR" altLang="ko-KR" sz="1000" dirty="0" err="1"/>
              <a:t>Chat</a:t>
            </a:r>
            <a:r>
              <a:rPr lang="ko-KR" altLang="ko-KR" sz="1000" dirty="0"/>
              <a:t> GPT </a:t>
            </a:r>
            <a:r>
              <a:rPr lang="ko-KR" altLang="ko-KR" sz="1000" dirty="0" err="1"/>
              <a:t>can</a:t>
            </a:r>
            <a:r>
              <a:rPr lang="ko-KR" altLang="ko-KR" sz="1000" dirty="0"/>
              <a:t> </a:t>
            </a:r>
            <a:r>
              <a:rPr lang="ko-KR" altLang="ko-KR" sz="1000" dirty="0" err="1"/>
              <a:t>be</a:t>
            </a:r>
            <a:r>
              <a:rPr lang="ko-KR" altLang="ko-KR" sz="1000" dirty="0"/>
              <a:t> </a:t>
            </a:r>
            <a:r>
              <a:rPr lang="ko-KR" altLang="ko-KR" sz="1000" dirty="0" err="1"/>
              <a:t>fine-tuned</a:t>
            </a:r>
            <a:r>
              <a:rPr lang="ko-KR" altLang="ko-KR" sz="1000" dirty="0"/>
              <a:t> </a:t>
            </a:r>
            <a:r>
              <a:rPr lang="ko-KR" altLang="ko-KR" sz="1000" dirty="0" err="1"/>
              <a:t>to</a:t>
            </a:r>
            <a:r>
              <a:rPr lang="ko-KR" altLang="ko-KR" sz="1000" dirty="0"/>
              <a:t> </a:t>
            </a:r>
            <a:r>
              <a:rPr lang="ko-KR" altLang="ko-KR" sz="1000" dirty="0" err="1"/>
              <a:t>answer</a:t>
            </a:r>
            <a:r>
              <a:rPr lang="ko-KR" altLang="ko-KR" sz="1000" dirty="0"/>
              <a:t> </a:t>
            </a:r>
            <a:r>
              <a:rPr lang="ko-KR" altLang="ko-KR" sz="1000" dirty="0" err="1"/>
              <a:t>questions</a:t>
            </a:r>
            <a:r>
              <a:rPr lang="ko-KR" altLang="ko-KR" sz="1000" dirty="0"/>
              <a:t> </a:t>
            </a:r>
            <a:r>
              <a:rPr lang="ko-KR" altLang="ko-KR" sz="1000" dirty="0" err="1"/>
              <a:t>based</a:t>
            </a:r>
            <a:r>
              <a:rPr lang="ko-KR" altLang="ko-KR" sz="1000" dirty="0"/>
              <a:t> </a:t>
            </a:r>
            <a:r>
              <a:rPr lang="ko-KR" altLang="ko-KR" sz="1000" dirty="0" err="1"/>
              <a:t>on</a:t>
            </a:r>
            <a:r>
              <a:rPr lang="ko-KR" altLang="ko-KR" sz="1000" dirty="0"/>
              <a:t> </a:t>
            </a:r>
            <a:r>
              <a:rPr lang="ko-KR" altLang="ko-KR" sz="1000" dirty="0" err="1"/>
              <a:t>a</a:t>
            </a:r>
            <a:r>
              <a:rPr lang="ko-KR" altLang="ko-KR" sz="1000" dirty="0"/>
              <a:t> </a:t>
            </a:r>
            <a:r>
              <a:rPr lang="ko-KR" altLang="ko-KR" sz="1000" dirty="0" err="1"/>
              <a:t>given</a:t>
            </a:r>
            <a:r>
              <a:rPr lang="ko-KR" altLang="ko-KR" sz="1000" dirty="0"/>
              <a:t> </a:t>
            </a:r>
            <a:r>
              <a:rPr lang="ko-KR" altLang="ko-KR" sz="1000" dirty="0" err="1"/>
              <a:t>context</a:t>
            </a:r>
            <a:r>
              <a:rPr lang="ko-KR" altLang="ko-KR" sz="1000" dirty="0"/>
              <a:t> </a:t>
            </a:r>
            <a:r>
              <a:rPr lang="ko-KR" altLang="ko-KR" sz="1000" dirty="0" err="1"/>
              <a:t>or</a:t>
            </a:r>
            <a:r>
              <a:rPr lang="ko-KR" altLang="ko-KR" sz="1000" dirty="0"/>
              <a:t> </a:t>
            </a:r>
            <a:r>
              <a:rPr lang="ko-KR" altLang="ko-KR" sz="1000" dirty="0" err="1"/>
              <a:t>knowledge</a:t>
            </a:r>
            <a:r>
              <a:rPr lang="ko-KR" altLang="ko-KR" sz="1000" dirty="0"/>
              <a:t> </a:t>
            </a:r>
            <a:r>
              <a:rPr lang="ko-KR" altLang="ko-KR" sz="1000" dirty="0" err="1"/>
              <a:t>base</a:t>
            </a:r>
            <a:r>
              <a:rPr lang="ko-KR" altLang="ko-KR" sz="1000" dirty="0"/>
              <a:t>. </a:t>
            </a:r>
            <a:r>
              <a:rPr lang="ko-KR" altLang="ko-KR" sz="1000" dirty="0" err="1"/>
              <a:t>This</a:t>
            </a:r>
            <a:r>
              <a:rPr lang="ko-KR" altLang="ko-KR" sz="1000" dirty="0"/>
              <a:t> </a:t>
            </a:r>
            <a:r>
              <a:rPr lang="ko-KR" altLang="ko-KR" sz="1000" dirty="0" err="1"/>
              <a:t>can</a:t>
            </a:r>
            <a:r>
              <a:rPr lang="ko-KR" altLang="ko-KR" sz="1000" dirty="0"/>
              <a:t> </a:t>
            </a:r>
            <a:r>
              <a:rPr lang="ko-KR" altLang="ko-KR" sz="1000" dirty="0" err="1"/>
              <a:t>be</a:t>
            </a:r>
            <a:r>
              <a:rPr lang="ko-KR" altLang="ko-KR" sz="1000" dirty="0"/>
              <a:t> </a:t>
            </a:r>
            <a:r>
              <a:rPr lang="ko-KR" altLang="ko-KR" sz="1000" dirty="0" err="1"/>
              <a:t>useful</a:t>
            </a:r>
            <a:r>
              <a:rPr lang="ko-KR" altLang="ko-KR" sz="1000" dirty="0"/>
              <a:t> </a:t>
            </a:r>
            <a:r>
              <a:rPr lang="ko-KR" altLang="ko-KR" sz="1000" dirty="0" err="1"/>
              <a:t>for</a:t>
            </a:r>
            <a:r>
              <a:rPr lang="ko-KR" altLang="ko-KR" sz="1000" dirty="0"/>
              <a:t> </a:t>
            </a:r>
            <a:r>
              <a:rPr lang="ko-KR" altLang="ko-KR" sz="1000" dirty="0" err="1"/>
              <a:t>building</a:t>
            </a:r>
            <a:r>
              <a:rPr lang="ko-KR" altLang="ko-KR" sz="1000" dirty="0"/>
              <a:t> </a:t>
            </a:r>
            <a:r>
              <a:rPr lang="ko-KR" altLang="ko-KR" sz="1000" dirty="0" err="1"/>
              <a:t>chatbots</a:t>
            </a:r>
            <a:r>
              <a:rPr lang="ko-KR" altLang="ko-KR" sz="1000" dirty="0"/>
              <a:t> </a:t>
            </a:r>
            <a:r>
              <a:rPr lang="ko-KR" altLang="ko-KR" sz="1000" dirty="0" err="1"/>
              <a:t>or</a:t>
            </a:r>
            <a:r>
              <a:rPr lang="ko-KR" altLang="ko-KR" sz="1000" dirty="0"/>
              <a:t> </a:t>
            </a:r>
            <a:r>
              <a:rPr lang="ko-KR" altLang="ko-KR" sz="1000" dirty="0" err="1"/>
              <a:t>information</a:t>
            </a:r>
            <a:r>
              <a:rPr lang="ko-KR" altLang="ko-KR" sz="1000" dirty="0"/>
              <a:t> </a:t>
            </a:r>
            <a:r>
              <a:rPr lang="ko-KR" altLang="ko-KR" sz="1000" dirty="0" err="1"/>
              <a:t>retrieval</a:t>
            </a:r>
            <a:r>
              <a:rPr lang="ko-KR" altLang="ko-KR" sz="1000" dirty="0"/>
              <a:t> </a:t>
            </a:r>
            <a:r>
              <a:rPr lang="ko-KR" altLang="ko-KR" sz="1000" dirty="0" err="1"/>
              <a:t>systems</a:t>
            </a:r>
            <a:r>
              <a:rPr lang="ko-KR" altLang="ko-KR" sz="1000" dirty="0"/>
              <a:t>.</a:t>
            </a:r>
          </a:p>
          <a:p>
            <a:pPr fontAlgn="ctr"/>
            <a:r>
              <a:rPr lang="ko-KR" altLang="ko-KR" b="1" dirty="0" err="1"/>
              <a:t>Text</a:t>
            </a:r>
            <a:r>
              <a:rPr lang="ko-KR" altLang="ko-KR" b="1" dirty="0"/>
              <a:t> </a:t>
            </a:r>
            <a:r>
              <a:rPr lang="ko-KR" altLang="ko-KR" b="1" dirty="0" err="1"/>
              <a:t>summarization</a:t>
            </a:r>
            <a:r>
              <a:rPr lang="ko-KR" altLang="ko-KR" sz="1000" b="1" dirty="0"/>
              <a:t>:-</a:t>
            </a:r>
            <a:r>
              <a:rPr lang="x-none" altLang="ko-KR" sz="1000" dirty="0"/>
              <a:t> </a:t>
            </a:r>
            <a:r>
              <a:rPr lang="ko-KR" altLang="ko-KR" sz="1000" dirty="0" err="1"/>
              <a:t>Another</a:t>
            </a:r>
            <a:r>
              <a:rPr lang="ko-KR" altLang="ko-KR" sz="1000" dirty="0"/>
              <a:t> </a:t>
            </a:r>
            <a:r>
              <a:rPr lang="ko-KR" altLang="ko-KR" sz="1000" dirty="0" err="1"/>
              <a:t>use</a:t>
            </a:r>
            <a:r>
              <a:rPr lang="ko-KR" altLang="ko-KR" sz="1000" dirty="0"/>
              <a:t> </a:t>
            </a:r>
            <a:r>
              <a:rPr lang="ko-KR" altLang="ko-KR" sz="1000" dirty="0" err="1"/>
              <a:t>case</a:t>
            </a:r>
            <a:r>
              <a:rPr lang="ko-KR" altLang="ko-KR" sz="1000" dirty="0"/>
              <a:t> of </a:t>
            </a:r>
            <a:r>
              <a:rPr lang="ko-KR" altLang="ko-KR" sz="1000" dirty="0" err="1"/>
              <a:t>Chat</a:t>
            </a:r>
            <a:r>
              <a:rPr lang="ko-KR" altLang="ko-KR" sz="1000" dirty="0"/>
              <a:t> GPT </a:t>
            </a:r>
            <a:r>
              <a:rPr lang="ko-KR" altLang="ko-KR" sz="1000" dirty="0" err="1"/>
              <a:t>is</a:t>
            </a:r>
            <a:r>
              <a:rPr lang="ko-KR" altLang="ko-KR" sz="1000" dirty="0"/>
              <a:t> </a:t>
            </a:r>
            <a:r>
              <a:rPr lang="ko-KR" altLang="ko-KR" sz="1000" dirty="0" err="1"/>
              <a:t>text</a:t>
            </a:r>
            <a:r>
              <a:rPr lang="ko-KR" altLang="ko-KR" sz="1000" dirty="0"/>
              <a:t> </a:t>
            </a:r>
            <a:r>
              <a:rPr lang="ko-KR" altLang="ko-KR" sz="1000" dirty="0" err="1"/>
              <a:t>summarization</a:t>
            </a:r>
            <a:r>
              <a:rPr lang="ko-KR" altLang="ko-KR" sz="1000" dirty="0"/>
              <a:t>, </a:t>
            </a:r>
            <a:r>
              <a:rPr lang="ko-KR" altLang="ko-KR" sz="1000" dirty="0" err="1"/>
              <a:t>where</a:t>
            </a:r>
            <a:r>
              <a:rPr lang="ko-KR" altLang="ko-KR" sz="1000" dirty="0"/>
              <a:t> </a:t>
            </a:r>
            <a:r>
              <a:rPr lang="ko-KR" altLang="ko-KR" sz="1000" dirty="0" err="1"/>
              <a:t>the</a:t>
            </a:r>
            <a:r>
              <a:rPr lang="ko-KR" altLang="ko-KR" sz="1000" dirty="0"/>
              <a:t> </a:t>
            </a:r>
            <a:r>
              <a:rPr lang="ko-KR" altLang="ko-KR" sz="1000" dirty="0" err="1"/>
              <a:t>model</a:t>
            </a:r>
            <a:r>
              <a:rPr lang="ko-KR" altLang="ko-KR" sz="1000" dirty="0"/>
              <a:t> </a:t>
            </a:r>
            <a:r>
              <a:rPr lang="ko-KR" altLang="ko-KR" sz="1000" dirty="0" err="1"/>
              <a:t>is</a:t>
            </a:r>
            <a:r>
              <a:rPr lang="ko-KR" altLang="ko-KR" sz="1000" dirty="0"/>
              <a:t> </a:t>
            </a:r>
            <a:r>
              <a:rPr lang="ko-KR" altLang="ko-KR" sz="1000" dirty="0" err="1"/>
              <a:t>fine-tuned</a:t>
            </a:r>
            <a:r>
              <a:rPr lang="ko-KR" altLang="ko-KR" sz="1000" dirty="0"/>
              <a:t> </a:t>
            </a:r>
            <a:r>
              <a:rPr lang="ko-KR" altLang="ko-KR" sz="1000" dirty="0" err="1"/>
              <a:t>to</a:t>
            </a:r>
            <a:r>
              <a:rPr lang="ko-KR" altLang="ko-KR" sz="1000" dirty="0"/>
              <a:t> </a:t>
            </a:r>
            <a:r>
              <a:rPr lang="ko-KR" altLang="ko-KR" sz="1000" dirty="0" err="1"/>
              <a:t>generate</a:t>
            </a:r>
            <a:r>
              <a:rPr lang="ko-KR" altLang="ko-KR" sz="1000" dirty="0"/>
              <a:t> </a:t>
            </a:r>
            <a:r>
              <a:rPr lang="ko-KR" altLang="ko-KR" sz="1000" dirty="0" err="1"/>
              <a:t>a</a:t>
            </a:r>
            <a:r>
              <a:rPr lang="ko-KR" altLang="ko-KR" sz="1000" dirty="0"/>
              <a:t> </a:t>
            </a:r>
            <a:r>
              <a:rPr lang="ko-KR" altLang="ko-KR" sz="1000" dirty="0" err="1"/>
              <a:t>summary</a:t>
            </a:r>
            <a:r>
              <a:rPr lang="ko-KR" altLang="ko-KR" sz="1000" dirty="0"/>
              <a:t> of </a:t>
            </a:r>
            <a:r>
              <a:rPr lang="ko-KR" altLang="ko-KR" sz="1000" dirty="0" err="1"/>
              <a:t>a</a:t>
            </a:r>
            <a:r>
              <a:rPr lang="ko-KR" altLang="ko-KR" sz="1000" dirty="0"/>
              <a:t> </a:t>
            </a:r>
            <a:r>
              <a:rPr lang="ko-KR" altLang="ko-KR" sz="1000" dirty="0" err="1"/>
              <a:t>longer</a:t>
            </a:r>
            <a:r>
              <a:rPr lang="ko-KR" altLang="ko-KR" sz="1000" dirty="0"/>
              <a:t> </a:t>
            </a:r>
            <a:r>
              <a:rPr lang="ko-KR" altLang="ko-KR" sz="1000" dirty="0" err="1"/>
              <a:t>piece</a:t>
            </a:r>
            <a:r>
              <a:rPr lang="ko-KR" altLang="ko-KR" sz="1000" dirty="0"/>
              <a:t> of </a:t>
            </a:r>
            <a:r>
              <a:rPr lang="ko-KR" altLang="ko-KR" sz="1000" dirty="0" err="1"/>
              <a:t>text</a:t>
            </a:r>
            <a:r>
              <a:rPr lang="ko-KR" altLang="ko-KR" sz="1000" dirty="0"/>
              <a:t>.</a:t>
            </a:r>
          </a:p>
          <a:p>
            <a:pPr fontAlgn="ctr"/>
            <a:r>
              <a:rPr lang="ko-KR" altLang="ko-KR" b="1" dirty="0" err="1"/>
              <a:t>Language</a:t>
            </a:r>
            <a:r>
              <a:rPr lang="ko-KR" altLang="ko-KR" b="1" dirty="0"/>
              <a:t> </a:t>
            </a:r>
            <a:r>
              <a:rPr lang="ko-KR" altLang="ko-KR" b="1" dirty="0" err="1"/>
              <a:t>Translation</a:t>
            </a:r>
            <a:r>
              <a:rPr lang="ko-KR" altLang="ko-KR" sz="1000" b="1" dirty="0"/>
              <a:t>:-</a:t>
            </a:r>
            <a:r>
              <a:rPr lang="x-none" altLang="ko-KR" sz="1000" dirty="0"/>
              <a:t> </a:t>
            </a:r>
            <a:r>
              <a:rPr lang="ko-KR" altLang="ko-KR" sz="1000" dirty="0" err="1"/>
              <a:t>Anothe</a:t>
            </a:r>
            <a:r>
              <a:rPr lang="ko-KR" altLang="ko-KR" sz="1200" dirty="0" err="1"/>
              <a:t>r</a:t>
            </a:r>
            <a:r>
              <a:rPr lang="ko-KR" altLang="ko-KR" sz="1200" dirty="0"/>
              <a:t> </a:t>
            </a:r>
            <a:r>
              <a:rPr lang="ko-KR" altLang="ko-KR" sz="1200" dirty="0" err="1"/>
              <a:t>use</a:t>
            </a:r>
            <a:r>
              <a:rPr lang="ko-KR" altLang="ko-KR" sz="1200" dirty="0"/>
              <a:t> </a:t>
            </a:r>
            <a:r>
              <a:rPr lang="ko-KR" altLang="ko-KR" sz="1200" dirty="0" err="1"/>
              <a:t>case</a:t>
            </a:r>
            <a:r>
              <a:rPr lang="ko-KR" altLang="ko-KR" sz="1200" dirty="0"/>
              <a:t> of </a:t>
            </a:r>
            <a:r>
              <a:rPr lang="ko-KR" altLang="ko-KR" sz="1200" dirty="0" err="1"/>
              <a:t>Chat</a:t>
            </a:r>
            <a:r>
              <a:rPr lang="ko-KR" altLang="ko-KR" sz="1200" dirty="0"/>
              <a:t> GPT </a:t>
            </a:r>
            <a:r>
              <a:rPr lang="ko-KR" altLang="ko-KR" sz="1200" dirty="0" err="1"/>
              <a:t>is</a:t>
            </a:r>
            <a:r>
              <a:rPr lang="ko-KR" altLang="ko-KR" sz="1200" dirty="0"/>
              <a:t> </a:t>
            </a:r>
            <a:r>
              <a:rPr lang="ko-KR" altLang="ko-KR" sz="1200" dirty="0" err="1"/>
              <a:t>language</a:t>
            </a:r>
            <a:r>
              <a:rPr lang="ko-KR" altLang="ko-KR" sz="1200" dirty="0"/>
              <a:t> </a:t>
            </a:r>
            <a:r>
              <a:rPr lang="ko-KR" altLang="ko-KR" sz="1200" dirty="0" err="1"/>
              <a:t>translation</a:t>
            </a:r>
            <a:r>
              <a:rPr lang="ko-KR" altLang="ko-KR" sz="1200" dirty="0"/>
              <a:t>, </a:t>
            </a:r>
            <a:r>
              <a:rPr lang="ko-KR" altLang="ko-KR" sz="1200" dirty="0" err="1"/>
              <a:t>where</a:t>
            </a:r>
            <a:r>
              <a:rPr lang="ko-KR" altLang="ko-KR" sz="1200" dirty="0"/>
              <a:t> </a:t>
            </a:r>
            <a:r>
              <a:rPr lang="ko-KR" altLang="ko-KR" sz="1200" dirty="0" err="1"/>
              <a:t>the</a:t>
            </a:r>
            <a:r>
              <a:rPr lang="ko-KR" altLang="ko-KR" sz="1200" dirty="0"/>
              <a:t> </a:t>
            </a:r>
            <a:r>
              <a:rPr lang="ko-KR" altLang="ko-KR" sz="1200" dirty="0" err="1"/>
              <a:t>model</a:t>
            </a:r>
            <a:r>
              <a:rPr lang="ko-KR" altLang="ko-KR" sz="1200" dirty="0"/>
              <a:t> </a:t>
            </a:r>
            <a:r>
              <a:rPr lang="ko-KR" altLang="ko-KR" sz="1200" dirty="0" err="1"/>
              <a:t>can</a:t>
            </a:r>
            <a:r>
              <a:rPr lang="ko-KR" altLang="ko-KR" sz="1200" dirty="0"/>
              <a:t> </a:t>
            </a:r>
            <a:r>
              <a:rPr lang="ko-KR" altLang="ko-KR" sz="1200" dirty="0" err="1"/>
              <a:t>be</a:t>
            </a:r>
            <a:r>
              <a:rPr lang="ko-KR" altLang="ko-KR" sz="1200" dirty="0"/>
              <a:t> </a:t>
            </a:r>
            <a:r>
              <a:rPr lang="ko-KR" altLang="ko-KR" sz="1200" dirty="0" err="1"/>
              <a:t>fine-tuned</a:t>
            </a:r>
            <a:r>
              <a:rPr lang="ko-KR" altLang="ko-KR" sz="1200" dirty="0"/>
              <a:t> </a:t>
            </a:r>
            <a:r>
              <a:rPr lang="ko-KR" altLang="ko-KR" sz="1200" dirty="0" err="1"/>
              <a:t>for</a:t>
            </a:r>
            <a:r>
              <a:rPr lang="ko-KR" altLang="ko-KR" sz="1200" dirty="0"/>
              <a:t> </a:t>
            </a:r>
            <a:r>
              <a:rPr lang="ko-KR" altLang="ko-KR" sz="1200" dirty="0" err="1"/>
              <a:t>machine</a:t>
            </a:r>
            <a:r>
              <a:rPr lang="ko-KR" altLang="ko-KR" sz="1200" dirty="0"/>
              <a:t> </a:t>
            </a:r>
            <a:r>
              <a:rPr lang="ko-KR" altLang="ko-KR" sz="1200" dirty="0" err="1"/>
              <a:t>translation</a:t>
            </a:r>
            <a:r>
              <a:rPr lang="ko-KR" altLang="ko-KR" sz="1200" dirty="0"/>
              <a:t> </a:t>
            </a:r>
            <a:r>
              <a:rPr lang="ko-KR" altLang="ko-KR" sz="1200" dirty="0" err="1"/>
              <a:t>tasks</a:t>
            </a:r>
            <a:r>
              <a:rPr lang="ko-KR" altLang="ko-KR" sz="1200" dirty="0"/>
              <a:t>.</a:t>
            </a:r>
          </a:p>
          <a:p>
            <a:pPr fontAlgn="ctr"/>
            <a:r>
              <a:rPr lang="ko-KR" altLang="ko-KR" b="1" dirty="0" err="1"/>
              <a:t>Multimodal</a:t>
            </a:r>
            <a:r>
              <a:rPr lang="ko-KR" altLang="ko-KR" b="1" dirty="0"/>
              <a:t> </a:t>
            </a:r>
            <a:r>
              <a:rPr lang="ko-KR" altLang="ko-KR" b="1" dirty="0" err="1"/>
              <a:t>Learning</a:t>
            </a:r>
            <a:r>
              <a:rPr lang="ko-KR" altLang="ko-KR" sz="1000" b="1" dirty="0"/>
              <a:t>:-</a:t>
            </a:r>
            <a:r>
              <a:rPr lang="x-none" altLang="ko-KR" sz="1000" dirty="0"/>
              <a:t> </a:t>
            </a:r>
            <a:r>
              <a:rPr lang="ko-KR" altLang="ko-KR" sz="1000" dirty="0" err="1"/>
              <a:t>Chat</a:t>
            </a:r>
            <a:r>
              <a:rPr lang="ko-KR" altLang="ko-KR" sz="1000" dirty="0"/>
              <a:t> GPT </a:t>
            </a:r>
            <a:r>
              <a:rPr lang="ko-KR" altLang="ko-KR" sz="1000" dirty="0" err="1"/>
              <a:t>can</a:t>
            </a:r>
            <a:r>
              <a:rPr lang="ko-KR" altLang="ko-KR" sz="1000" dirty="0"/>
              <a:t> </a:t>
            </a:r>
            <a:r>
              <a:rPr lang="ko-KR" altLang="ko-KR" sz="1000" dirty="0" err="1"/>
              <a:t>also</a:t>
            </a:r>
            <a:r>
              <a:rPr lang="ko-KR" altLang="ko-KR" sz="1000" dirty="0"/>
              <a:t> </a:t>
            </a:r>
            <a:r>
              <a:rPr lang="ko-KR" altLang="ko-KR" sz="1000" dirty="0" err="1"/>
              <a:t>be</a:t>
            </a:r>
            <a:r>
              <a:rPr lang="ko-KR" altLang="ko-KR" sz="1000" dirty="0"/>
              <a:t> </a:t>
            </a:r>
            <a:r>
              <a:rPr lang="ko-KR" altLang="ko-KR" sz="1000" dirty="0" err="1"/>
              <a:t>fine-tuned</a:t>
            </a:r>
            <a:r>
              <a:rPr lang="ko-KR" altLang="ko-KR" sz="1000" dirty="0"/>
              <a:t> </a:t>
            </a:r>
            <a:r>
              <a:rPr lang="ko-KR" altLang="ko-KR" sz="1000" dirty="0" err="1"/>
              <a:t>to</a:t>
            </a:r>
            <a:r>
              <a:rPr lang="ko-KR" altLang="ko-KR" sz="1000" dirty="0"/>
              <a:t> </a:t>
            </a:r>
            <a:r>
              <a:rPr lang="ko-KR" altLang="ko-KR" sz="1000" dirty="0" err="1"/>
              <a:t>understand</a:t>
            </a:r>
            <a:r>
              <a:rPr lang="ko-KR" altLang="ko-KR" sz="1000" dirty="0"/>
              <a:t> and </a:t>
            </a:r>
            <a:r>
              <a:rPr lang="ko-KR" altLang="ko-KR" sz="1000" dirty="0" err="1"/>
              <a:t>generate</a:t>
            </a:r>
            <a:r>
              <a:rPr lang="ko-KR" altLang="ko-KR" sz="1000" dirty="0"/>
              <a:t> </a:t>
            </a:r>
            <a:r>
              <a:rPr lang="ko-KR" altLang="ko-KR" sz="1000" dirty="0" err="1"/>
              <a:t>text</a:t>
            </a:r>
            <a:r>
              <a:rPr lang="ko-KR" altLang="ko-KR" sz="1000" dirty="0"/>
              <a:t> </a:t>
            </a:r>
            <a:r>
              <a:rPr lang="ko-KR" altLang="ko-KR" sz="1000" dirty="0" err="1"/>
              <a:t>in</a:t>
            </a:r>
            <a:r>
              <a:rPr lang="ko-KR" altLang="ko-KR" sz="1000" dirty="0"/>
              <a:t> </a:t>
            </a:r>
            <a:r>
              <a:rPr lang="ko-KR" altLang="ko-KR" sz="1000" dirty="0" err="1"/>
              <a:t>relation</a:t>
            </a:r>
            <a:r>
              <a:rPr lang="ko-KR" altLang="ko-KR" sz="1000" dirty="0"/>
              <a:t> </a:t>
            </a:r>
            <a:r>
              <a:rPr lang="ko-KR" altLang="ko-KR" sz="1000" dirty="0" err="1"/>
              <a:t>to</a:t>
            </a:r>
            <a:r>
              <a:rPr lang="ko-KR" altLang="ko-KR" sz="1000" dirty="0"/>
              <a:t> </a:t>
            </a:r>
            <a:r>
              <a:rPr lang="ko-KR" altLang="ko-KR" sz="1000" dirty="0" err="1"/>
              <a:t>images</a:t>
            </a:r>
            <a:r>
              <a:rPr lang="ko-KR" altLang="ko-KR" sz="1000" dirty="0"/>
              <a:t>, </a:t>
            </a:r>
            <a:r>
              <a:rPr lang="ko-KR" altLang="ko-KR" sz="1000" dirty="0" err="1"/>
              <a:t>audio</a:t>
            </a:r>
            <a:r>
              <a:rPr lang="ko-KR" altLang="ko-KR" sz="1000" dirty="0"/>
              <a:t>, and </a:t>
            </a:r>
            <a:r>
              <a:rPr lang="ko-KR" altLang="ko-KR" sz="1000" dirty="0" err="1"/>
              <a:t>video</a:t>
            </a:r>
            <a:r>
              <a:rPr lang="ko-KR" altLang="ko-KR" sz="1000" dirty="0"/>
              <a:t>. </a:t>
            </a:r>
            <a:r>
              <a:rPr lang="ko-KR" altLang="ko-KR" sz="1000" dirty="0" err="1"/>
              <a:t>This</a:t>
            </a:r>
            <a:r>
              <a:rPr lang="ko-KR" altLang="ko-KR" sz="1000" dirty="0"/>
              <a:t> </a:t>
            </a:r>
            <a:r>
              <a:rPr lang="ko-KR" altLang="ko-KR" sz="1000" dirty="0" err="1"/>
              <a:t>is</a:t>
            </a:r>
            <a:r>
              <a:rPr lang="ko-KR" altLang="ko-KR" sz="1000" dirty="0"/>
              <a:t> </a:t>
            </a:r>
            <a:r>
              <a:rPr lang="ko-KR" altLang="ko-KR" sz="1000" dirty="0" err="1"/>
              <a:t>known</a:t>
            </a:r>
            <a:r>
              <a:rPr lang="ko-KR" altLang="ko-KR" sz="1000" dirty="0"/>
              <a:t> </a:t>
            </a:r>
            <a:r>
              <a:rPr lang="ko-KR" altLang="ko-KR" sz="1000" dirty="0" err="1"/>
              <a:t>as</a:t>
            </a:r>
            <a:r>
              <a:rPr lang="ko-KR" altLang="ko-KR" sz="1000" dirty="0"/>
              <a:t> </a:t>
            </a:r>
            <a:r>
              <a:rPr lang="ko-KR" altLang="ko-KR" sz="1000" dirty="0" err="1"/>
              <a:t>multimodal</a:t>
            </a:r>
            <a:r>
              <a:rPr lang="ko-KR" altLang="ko-KR" sz="1000" dirty="0"/>
              <a:t> </a:t>
            </a:r>
            <a:r>
              <a:rPr lang="ko-KR" altLang="ko-KR" sz="1000" dirty="0" err="1"/>
              <a:t>learning</a:t>
            </a:r>
            <a:r>
              <a:rPr lang="ko-KR" altLang="ko-KR" sz="1000" dirty="0"/>
              <a:t>, and </a:t>
            </a:r>
            <a:r>
              <a:rPr lang="ko-KR" altLang="ko-KR" sz="1000" dirty="0" err="1"/>
              <a:t>it</a:t>
            </a:r>
            <a:r>
              <a:rPr lang="ko-KR" altLang="ko-KR" sz="1000" dirty="0"/>
              <a:t> </a:t>
            </a:r>
            <a:r>
              <a:rPr lang="ko-KR" altLang="ko-KR" sz="1000" dirty="0" err="1"/>
              <a:t>enables</a:t>
            </a:r>
            <a:r>
              <a:rPr lang="ko-KR" altLang="ko-KR" sz="1000" dirty="0"/>
              <a:t> </a:t>
            </a:r>
            <a:r>
              <a:rPr lang="ko-KR" altLang="ko-KR" sz="1000" dirty="0" err="1"/>
              <a:t>Chat</a:t>
            </a:r>
            <a:r>
              <a:rPr lang="ko-KR" altLang="ko-KR" sz="1000" dirty="0"/>
              <a:t> GPT </a:t>
            </a:r>
            <a:r>
              <a:rPr lang="ko-KR" altLang="ko-KR" sz="1000" dirty="0" err="1"/>
              <a:t>to</a:t>
            </a:r>
            <a:r>
              <a:rPr lang="ko-KR" altLang="ko-KR" sz="1000" dirty="0"/>
              <a:t> </a:t>
            </a:r>
            <a:r>
              <a:rPr lang="ko-KR" altLang="ko-KR" sz="1000" dirty="0" err="1"/>
              <a:t>understand</a:t>
            </a:r>
            <a:r>
              <a:rPr lang="ko-KR" altLang="ko-KR" sz="1000" dirty="0"/>
              <a:t> and </a:t>
            </a:r>
            <a:r>
              <a:rPr lang="ko-KR" altLang="ko-KR" sz="1000" dirty="0" err="1"/>
              <a:t>generate</a:t>
            </a:r>
            <a:r>
              <a:rPr lang="ko-KR" altLang="ko-KR" sz="1000" dirty="0"/>
              <a:t> </a:t>
            </a:r>
            <a:r>
              <a:rPr lang="ko-KR" altLang="ko-KR" sz="1000" dirty="0" err="1"/>
              <a:t>a</a:t>
            </a:r>
            <a:r>
              <a:rPr lang="ko-KR" altLang="ko-KR" sz="1000" dirty="0"/>
              <a:t> </a:t>
            </a:r>
            <a:r>
              <a:rPr lang="ko-KR" altLang="ko-KR" sz="1000" dirty="0" err="1"/>
              <a:t>more</a:t>
            </a:r>
            <a:r>
              <a:rPr lang="ko-KR" altLang="ko-KR" sz="1000" dirty="0"/>
              <a:t> </a:t>
            </a:r>
            <a:r>
              <a:rPr lang="ko-KR" altLang="ko-KR" sz="1000" dirty="0" err="1"/>
              <a:t>diverse</a:t>
            </a:r>
            <a:r>
              <a:rPr lang="ko-KR" altLang="ko-KR" sz="1000" dirty="0"/>
              <a:t> </a:t>
            </a:r>
            <a:r>
              <a:rPr lang="ko-KR" altLang="ko-KR" sz="1000" dirty="0" err="1"/>
              <a:t>range</a:t>
            </a:r>
            <a:r>
              <a:rPr lang="ko-KR" altLang="ko-KR" sz="1000" dirty="0"/>
              <a:t> of </a:t>
            </a:r>
            <a:r>
              <a:rPr lang="ko-KR" altLang="ko-KR" sz="1000" dirty="0" err="1"/>
              <a:t>content</a:t>
            </a:r>
            <a:r>
              <a:rPr lang="ko-KR" altLang="ko-KR" sz="1000" dirty="0"/>
              <a:t>.</a:t>
            </a:r>
          </a:p>
          <a:p>
            <a:endParaRPr lang="ko-KR" altLang="en-US" dirty="0"/>
          </a:p>
        </p:txBody>
      </p:sp>
    </p:spTree>
    <p:extLst>
      <p:ext uri="{BB962C8B-B14F-4D97-AF65-F5344CB8AC3E}">
        <p14:creationId xmlns:p14="http://schemas.microsoft.com/office/powerpoint/2010/main" val="2403768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Error rate history on ImageNet (showing best result per team and up to 10 entries per year)">
            <a:extLst>
              <a:ext uri="{FF2B5EF4-FFF2-40B4-BE49-F238E27FC236}">
                <a16:creationId xmlns:a16="http://schemas.microsoft.com/office/drawing/2014/main" id="{10535B5D-9239-49B0-A271-E49B99DCE9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3921" y="0"/>
            <a:ext cx="5423771" cy="6631793"/>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a:extLst>
              <a:ext uri="{FF2B5EF4-FFF2-40B4-BE49-F238E27FC236}">
                <a16:creationId xmlns:a16="http://schemas.microsoft.com/office/drawing/2014/main" id="{E67B6B2E-4160-402E-B500-D90FD28AE4F0}"/>
              </a:ext>
            </a:extLst>
          </p:cNvPr>
          <p:cNvSpPr/>
          <p:nvPr/>
        </p:nvSpPr>
        <p:spPr>
          <a:xfrm>
            <a:off x="170347" y="81257"/>
            <a:ext cx="2483372" cy="369332"/>
          </a:xfrm>
          <a:prstGeom prst="rect">
            <a:avLst/>
          </a:prstGeom>
        </p:spPr>
        <p:txBody>
          <a:bodyPr wrap="none">
            <a:spAutoFit/>
          </a:bodyPr>
          <a:lstStyle/>
          <a:p>
            <a:r>
              <a:rPr lang="en-US" altLang="ko-KR" dirty="0">
                <a:hlinkClick r:id="rId3"/>
              </a:rPr>
              <a:t>ImageNet - </a:t>
            </a:r>
            <a:r>
              <a:rPr lang="en-US" altLang="ko-KR" dirty="0" err="1">
                <a:hlinkClick r:id="rId3"/>
              </a:rPr>
              <a:t>Wikiwand</a:t>
            </a:r>
            <a:endParaRPr lang="ko-KR" altLang="en-US" dirty="0"/>
          </a:p>
        </p:txBody>
      </p:sp>
    </p:spTree>
    <p:extLst>
      <p:ext uri="{BB962C8B-B14F-4D97-AF65-F5344CB8AC3E}">
        <p14:creationId xmlns:p14="http://schemas.microsoft.com/office/powerpoint/2010/main" val="12262150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525D2-F44A-4AC0-B26F-C1CF3B774CBF}"/>
              </a:ext>
            </a:extLst>
          </p:cNvPr>
          <p:cNvSpPr>
            <a:spLocks noGrp="1"/>
          </p:cNvSpPr>
          <p:nvPr>
            <p:ph type="title"/>
          </p:nvPr>
        </p:nvSpPr>
        <p:spPr/>
        <p:txBody>
          <a:bodyPr/>
          <a:lstStyle/>
          <a:p>
            <a:r>
              <a:rPr lang="en-US" altLang="ko-KR" dirty="0"/>
              <a:t>chat GPT</a:t>
            </a:r>
            <a:endParaRPr lang="ko-KR" altLang="en-US" dirty="0"/>
          </a:p>
        </p:txBody>
      </p:sp>
      <p:sp>
        <p:nvSpPr>
          <p:cNvPr id="3" name="내용 개체 틀 2">
            <a:extLst>
              <a:ext uri="{FF2B5EF4-FFF2-40B4-BE49-F238E27FC236}">
                <a16:creationId xmlns:a16="http://schemas.microsoft.com/office/drawing/2014/main" id="{E4BE8763-09BB-462A-8B96-E8A3DE4DF49F}"/>
              </a:ext>
            </a:extLst>
          </p:cNvPr>
          <p:cNvSpPr>
            <a:spLocks noGrp="1"/>
          </p:cNvSpPr>
          <p:nvPr>
            <p:ph idx="1"/>
          </p:nvPr>
        </p:nvSpPr>
        <p:spPr/>
        <p:txBody>
          <a:bodyPr>
            <a:normAutofit/>
          </a:bodyPr>
          <a:lstStyle/>
          <a:p>
            <a:r>
              <a:rPr lang="ko-KR" altLang="ko-KR" b="1" i="1" dirty="0" err="1"/>
              <a:t>Generative</a:t>
            </a:r>
            <a:r>
              <a:rPr lang="ko-KR" altLang="ko-KR" b="1" i="1" dirty="0"/>
              <a:t> </a:t>
            </a:r>
            <a:r>
              <a:rPr lang="ko-KR" altLang="ko-KR" b="1" i="1" dirty="0" err="1"/>
              <a:t>Pre-trained</a:t>
            </a:r>
            <a:r>
              <a:rPr lang="ko-KR" altLang="ko-KR" b="1" i="1" dirty="0"/>
              <a:t> </a:t>
            </a:r>
            <a:r>
              <a:rPr lang="ko-KR" altLang="ko-KR" b="1" i="1" dirty="0" err="1">
                <a:highlight>
                  <a:srgbClr val="FFFF00"/>
                </a:highlight>
              </a:rPr>
              <a:t>Transformer</a:t>
            </a:r>
            <a:endParaRPr lang="en-US" altLang="ko-KR" b="1" i="1" dirty="0">
              <a:highlight>
                <a:srgbClr val="FFFF00"/>
              </a:highlight>
            </a:endParaRPr>
          </a:p>
          <a:p>
            <a:endParaRPr lang="en-US" altLang="ko-KR" b="1" i="1" dirty="0"/>
          </a:p>
          <a:p>
            <a:r>
              <a:rPr lang="ko-KR" altLang="ko-KR" sz="1600" dirty="0" err="1"/>
              <a:t>In</a:t>
            </a:r>
            <a:r>
              <a:rPr lang="ko-KR" altLang="ko-KR" sz="1600" dirty="0"/>
              <a:t> </a:t>
            </a:r>
            <a:r>
              <a:rPr lang="ko-KR" altLang="ko-KR" sz="1600" dirty="0" err="1"/>
              <a:t>a</a:t>
            </a:r>
            <a:r>
              <a:rPr lang="ko-KR" altLang="ko-KR" sz="1600" dirty="0"/>
              <a:t> </a:t>
            </a:r>
            <a:r>
              <a:rPr lang="ko-KR" altLang="ko-KR" sz="1600" dirty="0" err="1"/>
              <a:t>nutshell</a:t>
            </a:r>
            <a:r>
              <a:rPr lang="ko-KR" altLang="ko-KR" sz="1600" dirty="0"/>
              <a:t>, </a:t>
            </a:r>
            <a:r>
              <a:rPr lang="ko-KR" altLang="ko-KR" sz="1600" dirty="0" err="1"/>
              <a:t>Chat</a:t>
            </a:r>
            <a:r>
              <a:rPr lang="ko-KR" altLang="ko-KR" sz="1600" dirty="0"/>
              <a:t> GPT </a:t>
            </a:r>
            <a:r>
              <a:rPr lang="ko-KR" altLang="ko-KR" sz="1600" dirty="0" err="1"/>
              <a:t>is</a:t>
            </a:r>
            <a:r>
              <a:rPr lang="ko-KR" altLang="ko-KR" sz="1600" dirty="0"/>
              <a:t> </a:t>
            </a:r>
            <a:r>
              <a:rPr lang="ko-KR" altLang="ko-KR" sz="1600" dirty="0" err="1"/>
              <a:t>an</a:t>
            </a:r>
            <a:r>
              <a:rPr lang="ko-KR" altLang="ko-KR" sz="1600" dirty="0"/>
              <a:t> </a:t>
            </a:r>
            <a:endParaRPr lang="en-US" altLang="ko-KR" sz="1600" dirty="0"/>
          </a:p>
          <a:p>
            <a:endParaRPr lang="ko-KR" altLang="ko-KR" sz="1600" dirty="0"/>
          </a:p>
          <a:p>
            <a:pPr marL="457200" lvl="1" indent="0">
              <a:buNone/>
            </a:pPr>
            <a:r>
              <a:rPr lang="ko-KR" altLang="ko-KR" sz="1600" dirty="0" err="1">
                <a:highlight>
                  <a:srgbClr val="C0C0C0"/>
                </a:highlight>
              </a:rPr>
              <a:t>artificial</a:t>
            </a:r>
            <a:r>
              <a:rPr lang="ko-KR" altLang="ko-KR" sz="1600" dirty="0">
                <a:highlight>
                  <a:srgbClr val="C0C0C0"/>
                </a:highlight>
              </a:rPr>
              <a:t> </a:t>
            </a:r>
            <a:r>
              <a:rPr lang="ko-KR" altLang="ko-KR" sz="1600" dirty="0" err="1">
                <a:highlight>
                  <a:srgbClr val="C0C0C0"/>
                </a:highlight>
              </a:rPr>
              <a:t>intelligence</a:t>
            </a:r>
            <a:r>
              <a:rPr lang="ko-KR" altLang="ko-KR" sz="1600" dirty="0">
                <a:highlight>
                  <a:srgbClr val="C0C0C0"/>
                </a:highlight>
              </a:rPr>
              <a:t> </a:t>
            </a:r>
            <a:r>
              <a:rPr lang="ko-KR" altLang="ko-KR" sz="1600" dirty="0"/>
              <a:t>(AI) </a:t>
            </a:r>
            <a:r>
              <a:rPr lang="ko-KR" altLang="ko-KR" sz="1600" dirty="0" err="1">
                <a:highlight>
                  <a:srgbClr val="C0C0C0"/>
                </a:highlight>
              </a:rPr>
              <a:t>content</a:t>
            </a:r>
            <a:r>
              <a:rPr lang="ko-KR" altLang="ko-KR" sz="1600" dirty="0">
                <a:highlight>
                  <a:srgbClr val="C0C0C0"/>
                </a:highlight>
              </a:rPr>
              <a:t> </a:t>
            </a:r>
            <a:r>
              <a:rPr lang="ko-KR" altLang="ko-KR" sz="1600" dirty="0" err="1">
                <a:highlight>
                  <a:srgbClr val="C0C0C0"/>
                </a:highlight>
              </a:rPr>
              <a:t>generator</a:t>
            </a:r>
            <a:r>
              <a:rPr lang="ko-KR" altLang="ko-KR" sz="1600" dirty="0">
                <a:highlight>
                  <a:srgbClr val="C0C0C0"/>
                </a:highlight>
              </a:rPr>
              <a:t> </a:t>
            </a:r>
            <a:endParaRPr lang="en-US" altLang="ko-KR" sz="1600" dirty="0">
              <a:highlight>
                <a:srgbClr val="C0C0C0"/>
              </a:highlight>
            </a:endParaRPr>
          </a:p>
          <a:p>
            <a:pPr marL="457200" lvl="1" indent="0">
              <a:buNone/>
            </a:pPr>
            <a:endParaRPr lang="ko-KR" altLang="ko-KR" sz="1600" dirty="0">
              <a:highlight>
                <a:srgbClr val="C0C0C0"/>
              </a:highlight>
            </a:endParaRPr>
          </a:p>
          <a:p>
            <a:pPr marL="457200" lvl="1" indent="0">
              <a:buNone/>
            </a:pPr>
            <a:r>
              <a:rPr lang="ko-KR" altLang="ko-KR" sz="1600" dirty="0" err="1"/>
              <a:t>that</a:t>
            </a:r>
            <a:r>
              <a:rPr lang="ko-KR" altLang="ko-KR" sz="1600" dirty="0"/>
              <a:t> </a:t>
            </a:r>
            <a:r>
              <a:rPr lang="ko-KR" altLang="ko-KR" sz="1600" dirty="0" err="1">
                <a:highlight>
                  <a:srgbClr val="C0C0C0"/>
                </a:highlight>
              </a:rPr>
              <a:t>semi-autonomously</a:t>
            </a:r>
            <a:r>
              <a:rPr lang="ko-KR" altLang="ko-KR" sz="1600" dirty="0"/>
              <a:t> </a:t>
            </a:r>
            <a:r>
              <a:rPr lang="ko-KR" altLang="ko-KR" sz="1600" dirty="0" err="1"/>
              <a:t>creates</a:t>
            </a:r>
            <a:r>
              <a:rPr lang="ko-KR" altLang="ko-KR" sz="1600" dirty="0"/>
              <a:t> </a:t>
            </a:r>
            <a:r>
              <a:rPr lang="ko-KR" altLang="ko-KR" sz="1600" dirty="0" err="1"/>
              <a:t>phrases</a:t>
            </a:r>
            <a:r>
              <a:rPr lang="ko-KR" altLang="ko-KR" sz="1600" dirty="0"/>
              <a:t> and </a:t>
            </a:r>
            <a:r>
              <a:rPr lang="ko-KR" altLang="ko-KR" sz="1600" dirty="0" err="1"/>
              <a:t>articles</a:t>
            </a:r>
            <a:r>
              <a:rPr lang="ko-KR" altLang="ko-KR" sz="1600" dirty="0"/>
              <a:t> </a:t>
            </a:r>
            <a:endParaRPr lang="en-US" altLang="ko-KR" sz="1600" dirty="0"/>
          </a:p>
          <a:p>
            <a:pPr marL="457200" lvl="1" indent="0">
              <a:buNone/>
            </a:pPr>
            <a:endParaRPr lang="en-US" altLang="ko-KR" sz="1600" dirty="0"/>
          </a:p>
          <a:p>
            <a:pPr marL="457200" lvl="1" indent="0">
              <a:buNone/>
            </a:pPr>
            <a:r>
              <a:rPr lang="ko-KR" altLang="ko-KR" sz="1600" dirty="0" err="1">
                <a:highlight>
                  <a:srgbClr val="C0C0C0"/>
                </a:highlight>
              </a:rPr>
              <a:t>based</a:t>
            </a:r>
            <a:r>
              <a:rPr lang="ko-KR" altLang="ko-KR" sz="1600" dirty="0">
                <a:highlight>
                  <a:srgbClr val="C0C0C0"/>
                </a:highlight>
              </a:rPr>
              <a:t> </a:t>
            </a:r>
            <a:r>
              <a:rPr lang="ko-KR" altLang="ko-KR" sz="1600" dirty="0" err="1">
                <a:highlight>
                  <a:srgbClr val="C0C0C0"/>
                </a:highlight>
              </a:rPr>
              <a:t>on</a:t>
            </a:r>
            <a:r>
              <a:rPr lang="ko-KR" altLang="ko-KR" sz="1600" dirty="0">
                <a:highlight>
                  <a:srgbClr val="C0C0C0"/>
                </a:highlight>
              </a:rPr>
              <a:t> </a:t>
            </a:r>
            <a:r>
              <a:rPr lang="ko-KR" altLang="ko-KR" sz="1600" dirty="0" err="1">
                <a:highlight>
                  <a:srgbClr val="C0C0C0"/>
                </a:highlight>
              </a:rPr>
              <a:t>user</a:t>
            </a:r>
            <a:r>
              <a:rPr lang="ko-KR" altLang="ko-KR" sz="1600" dirty="0">
                <a:highlight>
                  <a:srgbClr val="C0C0C0"/>
                </a:highlight>
              </a:rPr>
              <a:t> </a:t>
            </a:r>
            <a:r>
              <a:rPr lang="ko-KR" altLang="ko-KR" sz="1600" dirty="0" err="1">
                <a:highlight>
                  <a:srgbClr val="C0C0C0"/>
                </a:highlight>
              </a:rPr>
              <a:t>input</a:t>
            </a:r>
            <a:r>
              <a:rPr lang="ko-KR" altLang="ko-KR" sz="1600" dirty="0">
                <a:highlight>
                  <a:srgbClr val="C0C0C0"/>
                </a:highlight>
              </a:rPr>
              <a:t>.</a:t>
            </a:r>
            <a:r>
              <a:rPr lang="en-US" altLang="ko-KR" sz="1600" dirty="0">
                <a:highlight>
                  <a:srgbClr val="C0C0C0"/>
                </a:highlight>
              </a:rPr>
              <a:t> </a:t>
            </a:r>
          </a:p>
          <a:p>
            <a:endParaRPr lang="ko-KR" altLang="en-US" dirty="0"/>
          </a:p>
        </p:txBody>
      </p:sp>
    </p:spTree>
    <p:extLst>
      <p:ext uri="{BB962C8B-B14F-4D97-AF65-F5344CB8AC3E}">
        <p14:creationId xmlns:p14="http://schemas.microsoft.com/office/powerpoint/2010/main" val="23523659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7800ACF-8080-40CA-9CA4-61681B725110}"/>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5933DDF1-5770-4A32-BBE9-C58CD39844D9}"/>
              </a:ext>
            </a:extLst>
          </p:cNvPr>
          <p:cNvSpPr>
            <a:spLocks noGrp="1"/>
          </p:cNvSpPr>
          <p:nvPr>
            <p:ph idx="1"/>
          </p:nvPr>
        </p:nvSpPr>
        <p:spPr/>
        <p:txBody>
          <a:bodyPr/>
          <a:lstStyle/>
          <a:p>
            <a:endParaRPr lang="ko-KR" altLang="en-US"/>
          </a:p>
        </p:txBody>
      </p:sp>
      <p:pic>
        <p:nvPicPr>
          <p:cNvPr id="3073" name="Picture 1" descr="data mining machine learning artificial intelligence online">
            <a:extLst>
              <a:ext uri="{FF2B5EF4-FFF2-40B4-BE49-F238E27FC236}">
                <a16:creationId xmlns:a16="http://schemas.microsoft.com/office/drawing/2014/main" id="{F137F0B2-2F9D-4827-B60C-C2882661E7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4313"/>
            <a:ext cx="11430000" cy="596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1468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eep Learning &#10;Predictive Analytics &#10;Vision &#10;Speech &#10;Language &#10;Processing &#10;(NLP) &#10;aura &#10;Artificial &#10;Intelligence &#10;Expert &#10;Systems &#10;Machine &#10;Learning &#10;Robotics ">
            <a:extLst>
              <a:ext uri="{FF2B5EF4-FFF2-40B4-BE49-F238E27FC236}">
                <a16:creationId xmlns:a16="http://schemas.microsoft.com/office/drawing/2014/main" id="{8E1DB49F-5453-47DF-A102-78638C1080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74033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7DAF289-3391-4F7C-B9DB-953EED4A8319}"/>
              </a:ext>
            </a:extLst>
          </p:cNvPr>
          <p:cNvSpPr>
            <a:spLocks noGrp="1"/>
          </p:cNvSpPr>
          <p:nvPr>
            <p:ph type="title"/>
          </p:nvPr>
        </p:nvSpPr>
        <p:spPr/>
        <p:txBody>
          <a:bodyPr/>
          <a:lstStyle/>
          <a:p>
            <a:r>
              <a:rPr lang="en-US" altLang="ko-KR" dirty="0"/>
              <a:t>Machine learning</a:t>
            </a:r>
            <a:endParaRPr lang="ko-KR" altLang="en-US" dirty="0"/>
          </a:p>
        </p:txBody>
      </p:sp>
      <p:sp>
        <p:nvSpPr>
          <p:cNvPr id="3" name="내용 개체 틀 2">
            <a:extLst>
              <a:ext uri="{FF2B5EF4-FFF2-40B4-BE49-F238E27FC236}">
                <a16:creationId xmlns:a16="http://schemas.microsoft.com/office/drawing/2014/main" id="{B0D997CB-8613-45A3-9314-0F705D7E03EE}"/>
              </a:ext>
            </a:extLst>
          </p:cNvPr>
          <p:cNvSpPr>
            <a:spLocks noGrp="1"/>
          </p:cNvSpPr>
          <p:nvPr>
            <p:ph idx="1"/>
          </p:nvPr>
        </p:nvSpPr>
        <p:spPr/>
        <p:txBody>
          <a:bodyPr/>
          <a:lstStyle/>
          <a:p>
            <a:r>
              <a:rPr lang="en-US" altLang="ko-KR" sz="1200" dirty="0"/>
              <a:t>Machine Learning is a subfield of artificial intelligence (AI) that focuses </a:t>
            </a:r>
          </a:p>
          <a:p>
            <a:pPr marL="0" indent="0">
              <a:buNone/>
            </a:pPr>
            <a:r>
              <a:rPr lang="en-US" altLang="ko-KR" sz="1200" dirty="0"/>
              <a:t>    on the development of </a:t>
            </a:r>
            <a:r>
              <a:rPr lang="en-US" altLang="ko-KR" dirty="0"/>
              <a:t>algorithms and statistical models </a:t>
            </a:r>
            <a:r>
              <a:rPr lang="en-US" altLang="ko-KR" sz="1050" dirty="0"/>
              <a:t>that enable computers to perform tasks </a:t>
            </a:r>
          </a:p>
          <a:p>
            <a:endParaRPr lang="en-US" altLang="ko-KR" sz="1050" dirty="0"/>
          </a:p>
          <a:p>
            <a:endParaRPr lang="en-US" altLang="ko-KR" sz="1050" dirty="0"/>
          </a:p>
          <a:p>
            <a:pPr marL="0" indent="0">
              <a:buNone/>
            </a:pPr>
            <a:r>
              <a:rPr lang="en-US" altLang="ko-KR" dirty="0"/>
              <a:t>  without being explicitly programmed </a:t>
            </a:r>
            <a:r>
              <a:rPr lang="en-US" altLang="ko-KR" sz="1100" dirty="0"/>
              <a:t>to do so</a:t>
            </a:r>
            <a:r>
              <a:rPr lang="en-US" altLang="ko-KR" dirty="0"/>
              <a:t>.</a:t>
            </a:r>
          </a:p>
          <a:p>
            <a:endParaRPr lang="en-US" altLang="ko-KR" sz="1100" dirty="0"/>
          </a:p>
          <a:p>
            <a:endParaRPr lang="en-US" altLang="ko-KR" sz="1100" dirty="0"/>
          </a:p>
          <a:p>
            <a:r>
              <a:rPr lang="en-US" altLang="ko-KR" sz="1100" dirty="0"/>
              <a:t>Machine learning algorithms are designed to identify and learn from patterns in large datasets, enabling them to generalize and make accurate predictions </a:t>
            </a:r>
          </a:p>
          <a:p>
            <a:r>
              <a:rPr lang="en-US" altLang="ko-KR" sz="1100" dirty="0"/>
              <a:t>or take appropriate actions when </a:t>
            </a:r>
            <a:r>
              <a:rPr lang="en-US" altLang="ko-KR" dirty="0"/>
              <a:t>presented with new, unseen data.</a:t>
            </a:r>
          </a:p>
          <a:p>
            <a:endParaRPr lang="en-US" altLang="ko-KR" dirty="0"/>
          </a:p>
        </p:txBody>
      </p:sp>
      <p:pic>
        <p:nvPicPr>
          <p:cNvPr id="3074" name="Picture 2" descr="Download Machine Learning Brain Mind Royalty-Free Stock Illustration Image  - Pixabay">
            <a:extLst>
              <a:ext uri="{FF2B5EF4-FFF2-40B4-BE49-F238E27FC236}">
                <a16:creationId xmlns:a16="http://schemas.microsoft.com/office/drawing/2014/main" id="{6A890EA0-3CC0-4CEC-971C-02D60E24F3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0344" y="4768936"/>
            <a:ext cx="1841263" cy="1723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46751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8282ABB9-0555-4B3C-A758-EA0212B30AE5}"/>
              </a:ext>
            </a:extLst>
          </p:cNvPr>
          <p:cNvPicPr>
            <a:picLocks noChangeAspect="1"/>
          </p:cNvPicPr>
          <p:nvPr/>
        </p:nvPicPr>
        <p:blipFill>
          <a:blip r:embed="rId2"/>
          <a:stretch>
            <a:fillRect/>
          </a:stretch>
        </p:blipFill>
        <p:spPr>
          <a:xfrm>
            <a:off x="513999" y="1205567"/>
            <a:ext cx="11452793" cy="4842895"/>
          </a:xfrm>
          <a:prstGeom prst="rect">
            <a:avLst/>
          </a:prstGeom>
        </p:spPr>
      </p:pic>
      <p:sp>
        <p:nvSpPr>
          <p:cNvPr id="5" name="직사각형 4">
            <a:extLst>
              <a:ext uri="{FF2B5EF4-FFF2-40B4-BE49-F238E27FC236}">
                <a16:creationId xmlns:a16="http://schemas.microsoft.com/office/drawing/2014/main" id="{0A7B83F6-5902-42D5-A956-726B7BBDA171}"/>
              </a:ext>
            </a:extLst>
          </p:cNvPr>
          <p:cNvSpPr/>
          <p:nvPr/>
        </p:nvSpPr>
        <p:spPr>
          <a:xfrm>
            <a:off x="633167" y="392078"/>
            <a:ext cx="3915303" cy="369332"/>
          </a:xfrm>
          <a:prstGeom prst="rect">
            <a:avLst/>
          </a:prstGeom>
        </p:spPr>
        <p:txBody>
          <a:bodyPr wrap="none">
            <a:spAutoFit/>
          </a:bodyPr>
          <a:lstStyle/>
          <a:p>
            <a:r>
              <a:rPr lang="en-US" altLang="ko-KR" dirty="0">
                <a:solidFill>
                  <a:srgbClr val="282828"/>
                </a:solidFill>
                <a:ea typeface="Open Sans"/>
              </a:rPr>
              <a:t>Deep</a:t>
            </a:r>
            <a:r>
              <a:rPr lang="ko-KR" altLang="ko-KR" dirty="0">
                <a:solidFill>
                  <a:srgbClr val="282828"/>
                </a:solidFill>
                <a:ea typeface="Open Sans"/>
              </a:rPr>
              <a:t> </a:t>
            </a:r>
            <a:r>
              <a:rPr lang="ko-KR" altLang="ko-KR" dirty="0" err="1">
                <a:solidFill>
                  <a:srgbClr val="282828"/>
                </a:solidFill>
                <a:ea typeface="Open Sans"/>
              </a:rPr>
              <a:t>Learning</a:t>
            </a:r>
            <a:r>
              <a:rPr lang="en-US" altLang="ko-KR" dirty="0">
                <a:solidFill>
                  <a:srgbClr val="282828"/>
                </a:solidFill>
                <a:ea typeface="Open Sans"/>
              </a:rPr>
              <a:t> == Neural networks</a:t>
            </a:r>
            <a:endParaRPr lang="ko-KR" altLang="en-US" dirty="0"/>
          </a:p>
        </p:txBody>
      </p:sp>
    </p:spTree>
    <p:extLst>
      <p:ext uri="{BB962C8B-B14F-4D97-AF65-F5344CB8AC3E}">
        <p14:creationId xmlns:p14="http://schemas.microsoft.com/office/powerpoint/2010/main" val="6785785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Why a Rules Based plus a Machine Learning hybrid approach | 1Spatial">
            <a:extLst>
              <a:ext uri="{FF2B5EF4-FFF2-40B4-BE49-F238E27FC236}">
                <a16:creationId xmlns:a16="http://schemas.microsoft.com/office/drawing/2014/main" id="{7FA40ACD-A26E-4B97-ABD0-701DA23817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9585" y="568451"/>
            <a:ext cx="7248087" cy="56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8606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igure 3. Subsections of artificial intelligence. Source: generated by the authors. &#10;Reg &#10;Classification &#10;Self Training &#10;Low Density &#10;Se aration Models &#10;Graph Bmd &#10;Algorit h ms &#10;Dynamic programming &#10;Monte Carlo Methods &#10;Heuristic Methods &#10;Deep Feed Forward Networks &#10;Convolution &#10;Neural Networks &#10;Neural Networks &#10;Siamese Neural &#10;Networks &#10;Tra n sformers &#10;Generative &#10;net Wor k s &#10;Graph Neural &#10;Networ &#10;Supervised Learning &#10;Unsupervised &#10;Learning &#10;Dimensiona 'ty &#10;Reduction &#10;Semi Supervised Learning &#10;Reinforcement Learning &#10;Deep Learning &#10;Machine Translation &#10;Content Extraction &#10;Question Answering &#10;Information Retrieval &#10;Sentiment Analysis &#10;Text Generation &#10;Topic Modelin &#10;Image Recognition &#10;Machine Vision &#10;Machine &#10;Learning &#10;Planning &#10;Robotics &#10;Natural Language &#10;Processing &#10;Expert &#10;systems &#10;Speech &#10;Vision &#10;Artificial &#10;intelligence ">
            <a:extLst>
              <a:ext uri="{FF2B5EF4-FFF2-40B4-BE49-F238E27FC236}">
                <a16:creationId xmlns:a16="http://schemas.microsoft.com/office/drawing/2014/main" id="{1DE0A47F-4442-4308-AB10-91A1FBD5F5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5063" y="0"/>
            <a:ext cx="7380287"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설명선: 오른쪽 화살표 3">
            <a:extLst>
              <a:ext uri="{FF2B5EF4-FFF2-40B4-BE49-F238E27FC236}">
                <a16:creationId xmlns:a16="http://schemas.microsoft.com/office/drawing/2014/main" id="{5589EEFB-FD6D-4A8F-A807-52F3CFE6765B}"/>
              </a:ext>
            </a:extLst>
          </p:cNvPr>
          <p:cNvSpPr/>
          <p:nvPr/>
        </p:nvSpPr>
        <p:spPr>
          <a:xfrm>
            <a:off x="117446" y="4043494"/>
            <a:ext cx="2558642" cy="302003"/>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Transformer</a:t>
            </a:r>
            <a:endParaRPr lang="ko-KR" altLang="en-US" dirty="0"/>
          </a:p>
        </p:txBody>
      </p:sp>
    </p:spTree>
    <p:extLst>
      <p:ext uri="{BB962C8B-B14F-4D97-AF65-F5344CB8AC3E}">
        <p14:creationId xmlns:p14="http://schemas.microsoft.com/office/powerpoint/2010/main" val="16159180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F1255E1-F002-40BB-B569-389DB6C9A907}"/>
              </a:ext>
            </a:extLst>
          </p:cNvPr>
          <p:cNvSpPr>
            <a:spLocks noGrp="1"/>
          </p:cNvSpPr>
          <p:nvPr>
            <p:ph type="title"/>
          </p:nvPr>
        </p:nvSpPr>
        <p:spPr/>
        <p:txBody>
          <a:bodyPr/>
          <a:lstStyle/>
          <a:p>
            <a:r>
              <a:rPr lang="ko-KR" altLang="ko-KR" dirty="0" err="1"/>
              <a:t>Transformer</a:t>
            </a:r>
            <a:endParaRPr lang="ko-KR" altLang="en-US" dirty="0"/>
          </a:p>
        </p:txBody>
      </p:sp>
      <p:sp>
        <p:nvSpPr>
          <p:cNvPr id="3" name="내용 개체 틀 2">
            <a:extLst>
              <a:ext uri="{FF2B5EF4-FFF2-40B4-BE49-F238E27FC236}">
                <a16:creationId xmlns:a16="http://schemas.microsoft.com/office/drawing/2014/main" id="{925C75E0-9CED-41CB-994F-F594B951648A}"/>
              </a:ext>
            </a:extLst>
          </p:cNvPr>
          <p:cNvSpPr>
            <a:spLocks noGrp="1"/>
          </p:cNvSpPr>
          <p:nvPr>
            <p:ph idx="1"/>
          </p:nvPr>
        </p:nvSpPr>
        <p:spPr>
          <a:xfrm>
            <a:off x="419450" y="1272317"/>
            <a:ext cx="6177791" cy="4901979"/>
          </a:xfrm>
        </p:spPr>
        <p:txBody>
          <a:bodyPr/>
          <a:lstStyle/>
          <a:p>
            <a:endParaRPr lang="en-US" altLang="ko-KR" sz="2400" dirty="0"/>
          </a:p>
          <a:p>
            <a:pPr marL="457200" lvl="1" indent="0">
              <a:buNone/>
            </a:pPr>
            <a:r>
              <a:rPr lang="ko-KR" altLang="ko-KR" dirty="0" err="1"/>
              <a:t>a</a:t>
            </a:r>
            <a:r>
              <a:rPr lang="ko-KR" altLang="ko-KR" dirty="0"/>
              <a:t> </a:t>
            </a:r>
            <a:r>
              <a:rPr lang="ko-KR" altLang="ko-KR" dirty="0" err="1"/>
              <a:t>specific</a:t>
            </a:r>
            <a:r>
              <a:rPr lang="ko-KR" altLang="ko-KR" dirty="0"/>
              <a:t> </a:t>
            </a:r>
            <a:r>
              <a:rPr lang="ko-KR" altLang="ko-KR" dirty="0" err="1"/>
              <a:t>type</a:t>
            </a:r>
            <a:r>
              <a:rPr lang="ko-KR" altLang="ko-KR" dirty="0"/>
              <a:t> of </a:t>
            </a:r>
            <a:endParaRPr lang="en-US" altLang="ko-KR" dirty="0"/>
          </a:p>
          <a:p>
            <a:pPr marL="457200" lvl="1" indent="0">
              <a:buNone/>
            </a:pPr>
            <a:endParaRPr lang="en-US" altLang="ko-KR" sz="2800" dirty="0">
              <a:highlight>
                <a:srgbClr val="C0C0C0"/>
              </a:highlight>
            </a:endParaRPr>
          </a:p>
          <a:p>
            <a:pPr marL="457200" lvl="1" indent="0">
              <a:buNone/>
            </a:pPr>
            <a:r>
              <a:rPr lang="ko-KR" altLang="ko-KR" sz="2800" dirty="0" err="1">
                <a:highlight>
                  <a:srgbClr val="C0C0C0"/>
                </a:highlight>
              </a:rPr>
              <a:t>deep</a:t>
            </a:r>
            <a:r>
              <a:rPr lang="ko-KR" altLang="ko-KR" sz="2800" dirty="0">
                <a:highlight>
                  <a:srgbClr val="C0C0C0"/>
                </a:highlight>
              </a:rPr>
              <a:t> </a:t>
            </a:r>
            <a:r>
              <a:rPr lang="ko-KR" altLang="ko-KR" sz="2800" dirty="0" err="1">
                <a:highlight>
                  <a:srgbClr val="C0C0C0"/>
                </a:highlight>
              </a:rPr>
              <a:t>learning</a:t>
            </a:r>
            <a:r>
              <a:rPr lang="ko-KR" altLang="ko-KR" sz="2800" dirty="0">
                <a:highlight>
                  <a:srgbClr val="C0C0C0"/>
                </a:highlight>
              </a:rPr>
              <a:t> </a:t>
            </a:r>
            <a:r>
              <a:rPr lang="ko-KR" altLang="ko-KR" sz="2800" dirty="0" err="1">
                <a:highlight>
                  <a:srgbClr val="C0C0C0"/>
                </a:highlight>
              </a:rPr>
              <a:t>model</a:t>
            </a:r>
            <a:r>
              <a:rPr lang="ko-KR" altLang="ko-KR" sz="2800" dirty="0">
                <a:highlight>
                  <a:srgbClr val="C0C0C0"/>
                </a:highlight>
              </a:rPr>
              <a:t> </a:t>
            </a:r>
            <a:r>
              <a:rPr lang="ko-KR" altLang="ko-KR" dirty="0" err="1"/>
              <a:t>architecture</a:t>
            </a:r>
            <a:r>
              <a:rPr lang="ko-KR" altLang="ko-KR" dirty="0"/>
              <a:t> </a:t>
            </a:r>
            <a:endParaRPr lang="en-US" altLang="ko-KR" dirty="0"/>
          </a:p>
          <a:p>
            <a:pPr marL="457200" lvl="1" indent="0">
              <a:buNone/>
            </a:pPr>
            <a:endParaRPr lang="en-US" altLang="ko-KR" dirty="0"/>
          </a:p>
          <a:p>
            <a:pPr marL="457200" lvl="1" indent="0">
              <a:buNone/>
            </a:pPr>
            <a:r>
              <a:rPr lang="ko-KR" altLang="ko-KR" dirty="0" err="1"/>
              <a:t>called</a:t>
            </a:r>
            <a:r>
              <a:rPr lang="ko-KR" altLang="ko-KR" dirty="0"/>
              <a:t> </a:t>
            </a:r>
            <a:r>
              <a:rPr lang="ko-KR" altLang="ko-KR" dirty="0" err="1"/>
              <a:t>the</a:t>
            </a:r>
            <a:r>
              <a:rPr lang="ko-KR" altLang="ko-KR" dirty="0"/>
              <a:t> </a:t>
            </a:r>
            <a:r>
              <a:rPr lang="ko-KR" altLang="ko-KR" dirty="0" err="1"/>
              <a:t>Transformer</a:t>
            </a:r>
            <a:r>
              <a:rPr lang="ko-KR" altLang="ko-KR" dirty="0"/>
              <a:t> </a:t>
            </a:r>
            <a:r>
              <a:rPr lang="ko-KR" altLang="ko-KR" dirty="0" err="1"/>
              <a:t>model</a:t>
            </a:r>
            <a:r>
              <a:rPr lang="ko-KR" altLang="ko-KR" dirty="0"/>
              <a:t>.</a:t>
            </a:r>
          </a:p>
          <a:p>
            <a:endParaRPr lang="ko-KR" altLang="en-US" dirty="0"/>
          </a:p>
        </p:txBody>
      </p:sp>
      <p:pic>
        <p:nvPicPr>
          <p:cNvPr id="1026" name="Picture 2" descr="A 17–95.6 TOPS/W Deep Learning Inference Accelerator with Per-Vector Scaled  4-bit Quantization for Transformers in 5nm | Research">
            <a:extLst>
              <a:ext uri="{FF2B5EF4-FFF2-40B4-BE49-F238E27FC236}">
                <a16:creationId xmlns:a16="http://schemas.microsoft.com/office/drawing/2014/main" id="{D0EF7245-C5B1-47F4-91AA-56E4E6D5D7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2878" y="1124125"/>
            <a:ext cx="5499688" cy="46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7724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1" descr="Key Components of AI_11zon.webp">
            <a:extLst>
              <a:ext uri="{FF2B5EF4-FFF2-40B4-BE49-F238E27FC236}">
                <a16:creationId xmlns:a16="http://schemas.microsoft.com/office/drawing/2014/main" id="{412F265D-654F-4672-B56A-D70E8C55BD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1300" y="0"/>
            <a:ext cx="6629400" cy="662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6621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1" descr="Simplifying the Difference: Machine Learning vs Deep Learning - Singapore  Computer Society">
            <a:extLst>
              <a:ext uri="{FF2B5EF4-FFF2-40B4-BE49-F238E27FC236}">
                <a16:creationId xmlns:a16="http://schemas.microsoft.com/office/drawing/2014/main" id="{0A8916D0-1345-42D9-B181-3F61F0C7970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69008" y="139700"/>
            <a:ext cx="8281392" cy="6625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520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699350F5-998E-44A3-94D1-D6EF23F0592E}"/>
              </a:ext>
            </a:extLst>
          </p:cNvPr>
          <p:cNvPicPr>
            <a:picLocks noChangeAspect="1"/>
          </p:cNvPicPr>
          <p:nvPr/>
        </p:nvPicPr>
        <p:blipFill>
          <a:blip r:embed="rId2"/>
          <a:stretch>
            <a:fillRect/>
          </a:stretch>
        </p:blipFill>
        <p:spPr>
          <a:xfrm>
            <a:off x="2047875" y="1552575"/>
            <a:ext cx="8096250" cy="3752850"/>
          </a:xfrm>
          <a:prstGeom prst="rect">
            <a:avLst/>
          </a:prstGeom>
        </p:spPr>
      </p:pic>
      <p:sp>
        <p:nvSpPr>
          <p:cNvPr id="6" name="직사각형 5">
            <a:extLst>
              <a:ext uri="{FF2B5EF4-FFF2-40B4-BE49-F238E27FC236}">
                <a16:creationId xmlns:a16="http://schemas.microsoft.com/office/drawing/2014/main" id="{3F50A5C6-0B98-45BB-B6FD-D2EC49BA2680}"/>
              </a:ext>
            </a:extLst>
          </p:cNvPr>
          <p:cNvSpPr/>
          <p:nvPr/>
        </p:nvSpPr>
        <p:spPr>
          <a:xfrm>
            <a:off x="3423294" y="376431"/>
            <a:ext cx="5161991" cy="523220"/>
          </a:xfrm>
          <a:prstGeom prst="rect">
            <a:avLst/>
          </a:prstGeom>
        </p:spPr>
        <p:txBody>
          <a:bodyPr wrap="none">
            <a:spAutoFit/>
          </a:bodyPr>
          <a:lstStyle/>
          <a:p>
            <a:r>
              <a:rPr lang="en-US" altLang="ko-KR" sz="2800" dirty="0">
                <a:solidFill>
                  <a:srgbClr val="111111"/>
                </a:solidFill>
                <a:latin typeface="Roboto"/>
              </a:rPr>
              <a:t>ImageNet Competition Results </a:t>
            </a:r>
            <a:endParaRPr lang="en-US" altLang="ko-KR" sz="2800" b="0" i="0" dirty="0">
              <a:solidFill>
                <a:srgbClr val="111111"/>
              </a:solidFill>
              <a:effectLst/>
              <a:latin typeface="Roboto"/>
            </a:endParaRPr>
          </a:p>
        </p:txBody>
      </p:sp>
      <p:sp>
        <p:nvSpPr>
          <p:cNvPr id="8" name="직사각형 7">
            <a:extLst>
              <a:ext uri="{FF2B5EF4-FFF2-40B4-BE49-F238E27FC236}">
                <a16:creationId xmlns:a16="http://schemas.microsoft.com/office/drawing/2014/main" id="{A6BB5C0E-7C78-483A-9696-FE7C9AE77830}"/>
              </a:ext>
            </a:extLst>
          </p:cNvPr>
          <p:cNvSpPr/>
          <p:nvPr/>
        </p:nvSpPr>
        <p:spPr>
          <a:xfrm>
            <a:off x="146179" y="6481569"/>
            <a:ext cx="10350759" cy="215444"/>
          </a:xfrm>
          <a:prstGeom prst="rect">
            <a:avLst/>
          </a:prstGeom>
        </p:spPr>
        <p:txBody>
          <a:bodyPr wrap="square">
            <a:spAutoFit/>
          </a:bodyPr>
          <a:lstStyle/>
          <a:p>
            <a:r>
              <a:rPr lang="ko-KR" altLang="en-US" sz="800" dirty="0"/>
              <a:t>https://www.researchgate.net/figure/ImageNet-Competition-Results-50_fig1_329975404</a:t>
            </a:r>
          </a:p>
        </p:txBody>
      </p:sp>
    </p:spTree>
    <p:extLst>
      <p:ext uri="{BB962C8B-B14F-4D97-AF65-F5344CB8AC3E}">
        <p14:creationId xmlns:p14="http://schemas.microsoft.com/office/powerpoint/2010/main" val="21086041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descr="Three Stages of AI_11zon.webp">
            <a:extLst>
              <a:ext uri="{FF2B5EF4-FFF2-40B4-BE49-F238E27FC236}">
                <a16:creationId xmlns:a16="http://schemas.microsoft.com/office/drawing/2014/main" id="{E57F9CC6-5C9B-43A6-8ED1-E2146A541EE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08200" y="13494"/>
            <a:ext cx="6718300" cy="671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4469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What is Artificial Intelligence">
            <a:extLst>
              <a:ext uri="{FF2B5EF4-FFF2-40B4-BE49-F238E27FC236}">
                <a16:creationId xmlns:a16="http://schemas.microsoft.com/office/drawing/2014/main" id="{80FDF800-3689-4084-9E2C-46EE0C0202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4125" y="90488"/>
            <a:ext cx="7143750" cy="667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9726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525D2-F44A-4AC0-B26F-C1CF3B774CBF}"/>
              </a:ext>
            </a:extLst>
          </p:cNvPr>
          <p:cNvSpPr>
            <a:spLocks noGrp="1"/>
          </p:cNvSpPr>
          <p:nvPr>
            <p:ph type="title"/>
          </p:nvPr>
        </p:nvSpPr>
        <p:spPr/>
        <p:txBody>
          <a:bodyPr/>
          <a:lstStyle/>
          <a:p>
            <a:r>
              <a:rPr lang="en-US" altLang="ko-KR" dirty="0"/>
              <a:t>chat GPT</a:t>
            </a:r>
            <a:endParaRPr lang="ko-KR" altLang="en-US" dirty="0"/>
          </a:p>
        </p:txBody>
      </p:sp>
      <p:sp>
        <p:nvSpPr>
          <p:cNvPr id="3" name="내용 개체 틀 2">
            <a:extLst>
              <a:ext uri="{FF2B5EF4-FFF2-40B4-BE49-F238E27FC236}">
                <a16:creationId xmlns:a16="http://schemas.microsoft.com/office/drawing/2014/main" id="{E4BE8763-09BB-462A-8B96-E8A3DE4DF49F}"/>
              </a:ext>
            </a:extLst>
          </p:cNvPr>
          <p:cNvSpPr>
            <a:spLocks noGrp="1"/>
          </p:cNvSpPr>
          <p:nvPr>
            <p:ph idx="1"/>
          </p:nvPr>
        </p:nvSpPr>
        <p:spPr/>
        <p:txBody>
          <a:bodyPr>
            <a:normAutofit/>
          </a:bodyPr>
          <a:lstStyle/>
          <a:p>
            <a:r>
              <a:rPr lang="ko-KR" altLang="ko-KR" b="1" i="1" dirty="0" err="1"/>
              <a:t>Generative</a:t>
            </a:r>
            <a:r>
              <a:rPr lang="ko-KR" altLang="ko-KR" b="1" i="1" dirty="0"/>
              <a:t> </a:t>
            </a:r>
            <a:r>
              <a:rPr lang="ko-KR" altLang="ko-KR" b="1" i="1" dirty="0" err="1"/>
              <a:t>Pre-trained</a:t>
            </a:r>
            <a:r>
              <a:rPr lang="ko-KR" altLang="ko-KR" b="1" i="1" dirty="0"/>
              <a:t> </a:t>
            </a:r>
            <a:r>
              <a:rPr lang="ko-KR" altLang="ko-KR" b="1" i="1" dirty="0" err="1"/>
              <a:t>Transformer</a:t>
            </a:r>
            <a:endParaRPr lang="en-US" altLang="ko-KR" b="1" i="1" dirty="0"/>
          </a:p>
          <a:p>
            <a:endParaRPr lang="en-US" altLang="ko-KR" b="1" i="1" dirty="0"/>
          </a:p>
          <a:p>
            <a:r>
              <a:rPr lang="ko-KR" altLang="ko-KR" sz="2400" dirty="0" err="1"/>
              <a:t>In</a:t>
            </a:r>
            <a:r>
              <a:rPr lang="ko-KR" altLang="ko-KR" sz="2400" dirty="0"/>
              <a:t> </a:t>
            </a:r>
            <a:r>
              <a:rPr lang="ko-KR" altLang="ko-KR" sz="2400" dirty="0" err="1"/>
              <a:t>a</a:t>
            </a:r>
            <a:r>
              <a:rPr lang="ko-KR" altLang="ko-KR" sz="2400" dirty="0"/>
              <a:t> </a:t>
            </a:r>
            <a:r>
              <a:rPr lang="ko-KR" altLang="ko-KR" sz="2400" dirty="0" err="1"/>
              <a:t>nutshell</a:t>
            </a:r>
            <a:r>
              <a:rPr lang="ko-KR" altLang="ko-KR" sz="2400" dirty="0"/>
              <a:t>, </a:t>
            </a:r>
            <a:r>
              <a:rPr lang="ko-KR" altLang="ko-KR" sz="2400" dirty="0" err="1"/>
              <a:t>Chat</a:t>
            </a:r>
            <a:r>
              <a:rPr lang="ko-KR" altLang="ko-KR" sz="2400" dirty="0"/>
              <a:t> GPT </a:t>
            </a:r>
            <a:r>
              <a:rPr lang="ko-KR" altLang="ko-KR" sz="2400" dirty="0" err="1"/>
              <a:t>is</a:t>
            </a:r>
            <a:r>
              <a:rPr lang="ko-KR" altLang="ko-KR" sz="2400" dirty="0"/>
              <a:t> </a:t>
            </a:r>
            <a:r>
              <a:rPr lang="ko-KR" altLang="ko-KR" sz="2400" dirty="0" err="1"/>
              <a:t>an</a:t>
            </a:r>
            <a:r>
              <a:rPr lang="ko-KR" altLang="ko-KR" sz="2400" dirty="0"/>
              <a:t> </a:t>
            </a:r>
            <a:endParaRPr lang="en-US" altLang="ko-KR" sz="2400" dirty="0"/>
          </a:p>
          <a:p>
            <a:endParaRPr lang="ko-KR" altLang="ko-KR" sz="2400" dirty="0"/>
          </a:p>
          <a:p>
            <a:pPr marL="457200" lvl="1" indent="0">
              <a:buNone/>
            </a:pPr>
            <a:r>
              <a:rPr lang="ko-KR" altLang="ko-KR" sz="2800" dirty="0" err="1">
                <a:highlight>
                  <a:srgbClr val="C0C0C0"/>
                </a:highlight>
              </a:rPr>
              <a:t>artificial</a:t>
            </a:r>
            <a:r>
              <a:rPr lang="ko-KR" altLang="ko-KR" sz="2800" dirty="0">
                <a:highlight>
                  <a:srgbClr val="C0C0C0"/>
                </a:highlight>
              </a:rPr>
              <a:t> </a:t>
            </a:r>
            <a:r>
              <a:rPr lang="ko-KR" altLang="ko-KR" sz="2800" dirty="0" err="1">
                <a:highlight>
                  <a:srgbClr val="C0C0C0"/>
                </a:highlight>
              </a:rPr>
              <a:t>intelligence</a:t>
            </a:r>
            <a:r>
              <a:rPr lang="ko-KR" altLang="ko-KR" sz="2800" dirty="0">
                <a:highlight>
                  <a:srgbClr val="C0C0C0"/>
                </a:highlight>
              </a:rPr>
              <a:t> </a:t>
            </a:r>
            <a:r>
              <a:rPr lang="ko-KR" altLang="ko-KR" dirty="0"/>
              <a:t>(AI) </a:t>
            </a:r>
            <a:r>
              <a:rPr lang="ko-KR" altLang="ko-KR" sz="2800" dirty="0" err="1">
                <a:highlight>
                  <a:srgbClr val="C0C0C0"/>
                </a:highlight>
              </a:rPr>
              <a:t>content</a:t>
            </a:r>
            <a:r>
              <a:rPr lang="ko-KR" altLang="ko-KR" sz="2800" dirty="0">
                <a:highlight>
                  <a:srgbClr val="C0C0C0"/>
                </a:highlight>
              </a:rPr>
              <a:t> </a:t>
            </a:r>
            <a:r>
              <a:rPr lang="ko-KR" altLang="ko-KR" sz="2800" dirty="0" err="1">
                <a:highlight>
                  <a:srgbClr val="C0C0C0"/>
                </a:highlight>
              </a:rPr>
              <a:t>generator</a:t>
            </a:r>
            <a:r>
              <a:rPr lang="ko-KR" altLang="ko-KR" sz="2800" dirty="0">
                <a:highlight>
                  <a:srgbClr val="C0C0C0"/>
                </a:highlight>
              </a:rPr>
              <a:t> </a:t>
            </a:r>
            <a:endParaRPr lang="en-US" altLang="ko-KR" dirty="0">
              <a:highlight>
                <a:srgbClr val="C0C0C0"/>
              </a:highlight>
            </a:endParaRPr>
          </a:p>
          <a:p>
            <a:pPr marL="457200" lvl="1" indent="0">
              <a:buNone/>
            </a:pPr>
            <a:endParaRPr lang="ko-KR" altLang="ko-KR" dirty="0">
              <a:highlight>
                <a:srgbClr val="C0C0C0"/>
              </a:highlight>
            </a:endParaRPr>
          </a:p>
          <a:p>
            <a:pPr marL="457200" lvl="1" indent="0">
              <a:buNone/>
            </a:pPr>
            <a:r>
              <a:rPr lang="ko-KR" altLang="ko-KR" dirty="0" err="1"/>
              <a:t>that</a:t>
            </a:r>
            <a:r>
              <a:rPr lang="ko-KR" altLang="ko-KR" dirty="0"/>
              <a:t> </a:t>
            </a:r>
            <a:r>
              <a:rPr lang="ko-KR" altLang="ko-KR" sz="2800" dirty="0" err="1">
                <a:highlight>
                  <a:srgbClr val="C0C0C0"/>
                </a:highlight>
              </a:rPr>
              <a:t>semi-autonomously</a:t>
            </a:r>
            <a:r>
              <a:rPr lang="ko-KR" altLang="ko-KR" dirty="0"/>
              <a:t> </a:t>
            </a:r>
            <a:r>
              <a:rPr lang="ko-KR" altLang="ko-KR" dirty="0" err="1"/>
              <a:t>creates</a:t>
            </a:r>
            <a:r>
              <a:rPr lang="ko-KR" altLang="ko-KR" dirty="0"/>
              <a:t> </a:t>
            </a:r>
            <a:r>
              <a:rPr lang="ko-KR" altLang="ko-KR" dirty="0" err="1"/>
              <a:t>phrases</a:t>
            </a:r>
            <a:r>
              <a:rPr lang="ko-KR" altLang="ko-KR" dirty="0"/>
              <a:t> and </a:t>
            </a:r>
            <a:r>
              <a:rPr lang="ko-KR" altLang="ko-KR" dirty="0" err="1"/>
              <a:t>articles</a:t>
            </a:r>
            <a:r>
              <a:rPr lang="ko-KR" altLang="ko-KR" dirty="0"/>
              <a:t> </a:t>
            </a:r>
            <a:endParaRPr lang="en-US" altLang="ko-KR" dirty="0"/>
          </a:p>
          <a:p>
            <a:pPr marL="457200" lvl="1" indent="0">
              <a:buNone/>
            </a:pPr>
            <a:endParaRPr lang="en-US" altLang="ko-KR" dirty="0"/>
          </a:p>
          <a:p>
            <a:pPr marL="457200" lvl="1" indent="0">
              <a:buNone/>
            </a:pPr>
            <a:r>
              <a:rPr lang="ko-KR" altLang="ko-KR" sz="2800" dirty="0" err="1">
                <a:highlight>
                  <a:srgbClr val="C0C0C0"/>
                </a:highlight>
              </a:rPr>
              <a:t>based</a:t>
            </a:r>
            <a:r>
              <a:rPr lang="ko-KR" altLang="ko-KR" sz="2800" dirty="0">
                <a:highlight>
                  <a:srgbClr val="C0C0C0"/>
                </a:highlight>
              </a:rPr>
              <a:t> </a:t>
            </a:r>
            <a:r>
              <a:rPr lang="ko-KR" altLang="ko-KR" sz="2800" dirty="0" err="1">
                <a:highlight>
                  <a:srgbClr val="C0C0C0"/>
                </a:highlight>
              </a:rPr>
              <a:t>on</a:t>
            </a:r>
            <a:r>
              <a:rPr lang="ko-KR" altLang="ko-KR" sz="2800" dirty="0">
                <a:highlight>
                  <a:srgbClr val="C0C0C0"/>
                </a:highlight>
              </a:rPr>
              <a:t> </a:t>
            </a:r>
            <a:r>
              <a:rPr lang="ko-KR" altLang="ko-KR" sz="2800" dirty="0" err="1">
                <a:highlight>
                  <a:srgbClr val="C0C0C0"/>
                </a:highlight>
              </a:rPr>
              <a:t>user</a:t>
            </a:r>
            <a:r>
              <a:rPr lang="ko-KR" altLang="ko-KR" sz="2800" dirty="0">
                <a:highlight>
                  <a:srgbClr val="C0C0C0"/>
                </a:highlight>
              </a:rPr>
              <a:t> </a:t>
            </a:r>
            <a:r>
              <a:rPr lang="ko-KR" altLang="ko-KR" sz="2800" dirty="0" err="1">
                <a:highlight>
                  <a:srgbClr val="C0C0C0"/>
                </a:highlight>
              </a:rPr>
              <a:t>input</a:t>
            </a:r>
            <a:r>
              <a:rPr lang="ko-KR" altLang="ko-KR" sz="2800" dirty="0">
                <a:highlight>
                  <a:srgbClr val="C0C0C0"/>
                </a:highlight>
              </a:rPr>
              <a:t>.</a:t>
            </a:r>
            <a:r>
              <a:rPr lang="en-US" altLang="ko-KR" sz="2800" dirty="0">
                <a:highlight>
                  <a:srgbClr val="C0C0C0"/>
                </a:highlight>
              </a:rPr>
              <a:t> </a:t>
            </a:r>
          </a:p>
          <a:p>
            <a:endParaRPr lang="ko-KR" altLang="en-US" dirty="0"/>
          </a:p>
        </p:txBody>
      </p:sp>
    </p:spTree>
    <p:extLst>
      <p:ext uri="{BB962C8B-B14F-4D97-AF65-F5344CB8AC3E}">
        <p14:creationId xmlns:p14="http://schemas.microsoft.com/office/powerpoint/2010/main" val="39584831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ispelling Myths: Deep Learning vs. Machine Learning">
            <a:extLst>
              <a:ext uri="{FF2B5EF4-FFF2-40B4-BE49-F238E27FC236}">
                <a16:creationId xmlns:a16="http://schemas.microsoft.com/office/drawing/2014/main" id="{E7650AF9-6EBB-4661-891D-DF32EDE03EB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306784"/>
            <a:ext cx="12111832" cy="6055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23638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519A7D-D7F1-4736-B840-FEFC10711E32}"/>
              </a:ext>
            </a:extLst>
          </p:cNvPr>
          <p:cNvSpPr>
            <a:spLocks noGrp="1"/>
          </p:cNvSpPr>
          <p:nvPr>
            <p:ph type="title"/>
          </p:nvPr>
        </p:nvSpPr>
        <p:spPr/>
        <p:txBody>
          <a:bodyPr/>
          <a:lstStyle/>
          <a:p>
            <a:r>
              <a:rPr lang="en-US" altLang="ko-KR" dirty="0"/>
              <a:t>Function</a:t>
            </a:r>
            <a:endParaRPr lang="ko-KR" altLang="en-US" dirty="0"/>
          </a:p>
        </p:txBody>
      </p:sp>
      <p:pic>
        <p:nvPicPr>
          <p:cNvPr id="1026" name="Picture 2" descr="함수는 입력값에 따라 출력값을 만들어 내는 ‘블랙 박스’와 같다.">
            <a:extLst>
              <a:ext uri="{FF2B5EF4-FFF2-40B4-BE49-F238E27FC236}">
                <a16:creationId xmlns:a16="http://schemas.microsoft.com/office/drawing/2014/main" id="{0A812A7D-1D47-4D93-AB71-151A64A9A0B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96960" y="1825625"/>
            <a:ext cx="439808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46171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2583335-4B5A-428E-90FC-174D2BEED0B5}"/>
              </a:ext>
            </a:extLst>
          </p:cNvPr>
          <p:cNvSpPr>
            <a:spLocks noGrp="1"/>
          </p:cNvSpPr>
          <p:nvPr>
            <p:ph type="title"/>
          </p:nvPr>
        </p:nvSpPr>
        <p:spPr/>
        <p:txBody>
          <a:bodyPr>
            <a:normAutofit fontScale="90000"/>
          </a:bodyPr>
          <a:lstStyle/>
          <a:p>
            <a:pPr algn="ctr"/>
            <a:r>
              <a:rPr lang="en-US" altLang="ko-KR" dirty="0"/>
              <a:t>Leonhard Euler</a:t>
            </a:r>
            <a:br>
              <a:rPr lang="en-US" altLang="ko-KR" dirty="0"/>
            </a:br>
            <a:r>
              <a:rPr lang="en-US" altLang="ko-KR" sz="3200" i="1" dirty="0"/>
              <a:t> </a:t>
            </a:r>
            <a:r>
              <a:rPr lang="en-US" altLang="ko-KR" sz="3200" i="1" dirty="0" err="1"/>
              <a:t>Introductio</a:t>
            </a:r>
            <a:r>
              <a:rPr lang="en-US" altLang="ko-KR" sz="3200" i="1" dirty="0"/>
              <a:t> in </a:t>
            </a:r>
            <a:r>
              <a:rPr lang="en-US" altLang="ko-KR" sz="3200" i="1" dirty="0" err="1"/>
              <a:t>Analysin</a:t>
            </a:r>
            <a:r>
              <a:rPr lang="en-US" altLang="ko-KR" sz="3200" i="1" dirty="0"/>
              <a:t> </a:t>
            </a:r>
            <a:r>
              <a:rPr lang="en-US" altLang="ko-KR" sz="3200" i="1" dirty="0" err="1"/>
              <a:t>Infinitorum</a:t>
            </a:r>
            <a:r>
              <a:rPr lang="en-US" altLang="ko-KR" sz="3200" i="1" dirty="0"/>
              <a:t>. 1748</a:t>
            </a:r>
            <a:br>
              <a:rPr lang="en-US" altLang="ko-KR" sz="3200" dirty="0"/>
            </a:br>
            <a:endParaRPr lang="ko-KR" altLang="en-US" sz="3200" dirty="0"/>
          </a:p>
        </p:txBody>
      </p:sp>
      <p:pic>
        <p:nvPicPr>
          <p:cNvPr id="4" name="내용 개체 틀 3">
            <a:extLst>
              <a:ext uri="{FF2B5EF4-FFF2-40B4-BE49-F238E27FC236}">
                <a16:creationId xmlns:a16="http://schemas.microsoft.com/office/drawing/2014/main" id="{870CCDD9-40F3-4B0B-8ECC-6D048EB9FCB8}"/>
              </a:ext>
            </a:extLst>
          </p:cNvPr>
          <p:cNvPicPr>
            <a:picLocks noGrp="1" noChangeAspect="1"/>
          </p:cNvPicPr>
          <p:nvPr>
            <p:ph idx="1"/>
          </p:nvPr>
        </p:nvPicPr>
        <p:blipFill>
          <a:blip r:embed="rId2"/>
          <a:stretch>
            <a:fillRect/>
          </a:stretch>
        </p:blipFill>
        <p:spPr>
          <a:xfrm>
            <a:off x="78144" y="2142461"/>
            <a:ext cx="6362700" cy="3400425"/>
          </a:xfrm>
          <a:prstGeom prst="rect">
            <a:avLst/>
          </a:prstGeom>
        </p:spPr>
      </p:pic>
      <p:pic>
        <p:nvPicPr>
          <p:cNvPr id="6148" name="Picture 4">
            <a:extLst>
              <a:ext uri="{FF2B5EF4-FFF2-40B4-BE49-F238E27FC236}">
                <a16:creationId xmlns:a16="http://schemas.microsoft.com/office/drawing/2014/main" id="{AD20EB6F-87D4-4AE8-B628-8157E99C3D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1101" y="1690688"/>
            <a:ext cx="3537857" cy="4574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1718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6714813-7B97-4E9D-9E9D-0BB5068BA3C6}"/>
              </a:ext>
            </a:extLst>
          </p:cNvPr>
          <p:cNvSpPr>
            <a:spLocks noGrp="1"/>
          </p:cNvSpPr>
          <p:nvPr>
            <p:ph type="title"/>
          </p:nvPr>
        </p:nvSpPr>
        <p:spPr/>
        <p:txBody>
          <a:bodyPr/>
          <a:lstStyle/>
          <a:p>
            <a:r>
              <a:rPr lang="en-US" altLang="ko-KR" dirty="0"/>
              <a:t>function</a:t>
            </a:r>
            <a:endParaRPr lang="ko-KR" altLang="en-US" dirty="0"/>
          </a:p>
        </p:txBody>
      </p:sp>
      <p:pic>
        <p:nvPicPr>
          <p:cNvPr id="2050" name="Picture 2" descr="What is a Function 1">
            <a:extLst>
              <a:ext uri="{FF2B5EF4-FFF2-40B4-BE49-F238E27FC236}">
                <a16:creationId xmlns:a16="http://schemas.microsoft.com/office/drawing/2014/main" id="{16B8EB8D-DFD4-4BC0-95A6-6597DB5AF0A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42547" y="1627464"/>
            <a:ext cx="8988373" cy="4865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66930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519A7D-D7F1-4736-B840-FEFC10711E32}"/>
              </a:ext>
            </a:extLst>
          </p:cNvPr>
          <p:cNvSpPr>
            <a:spLocks noGrp="1"/>
          </p:cNvSpPr>
          <p:nvPr>
            <p:ph type="title"/>
          </p:nvPr>
        </p:nvSpPr>
        <p:spPr/>
        <p:txBody>
          <a:bodyPr/>
          <a:lstStyle/>
          <a:p>
            <a:r>
              <a:rPr lang="en-US" altLang="ko-KR" dirty="0"/>
              <a:t>Function</a:t>
            </a:r>
            <a:endParaRPr lang="ko-KR" altLang="en-US" dirty="0"/>
          </a:p>
        </p:txBody>
      </p:sp>
      <p:pic>
        <p:nvPicPr>
          <p:cNvPr id="1026" name="Picture 2" descr="함수는 입력값에 따라 출력값을 만들어 내는 ‘블랙 박스’와 같다.">
            <a:extLst>
              <a:ext uri="{FF2B5EF4-FFF2-40B4-BE49-F238E27FC236}">
                <a16:creationId xmlns:a16="http://schemas.microsoft.com/office/drawing/2014/main" id="{0A812A7D-1D47-4D93-AB71-151A64A9A0B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96960" y="1825625"/>
            <a:ext cx="439808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6030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6913617A-6A80-409A-A9D3-5A38693C3C6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74097" y="810491"/>
            <a:ext cx="9799013" cy="5511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88940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Future Internet | Free Full-Text | Predicting Dog Emotions Based on Posture  Analysis Using DeepLabCut">
            <a:extLst>
              <a:ext uri="{FF2B5EF4-FFF2-40B4-BE49-F238E27FC236}">
                <a16:creationId xmlns:a16="http://schemas.microsoft.com/office/drawing/2014/main" id="{8E62A480-36E6-4063-922A-82A61180D5A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05446" y="108374"/>
            <a:ext cx="7684714" cy="6006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599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FFD1E7F3-E2D4-4D00-8D5D-F25136C68FDA}"/>
              </a:ext>
            </a:extLst>
          </p:cNvPr>
          <p:cNvSpPr>
            <a:spLocks noGrp="1"/>
          </p:cNvSpPr>
          <p:nvPr>
            <p:ph idx="1"/>
          </p:nvPr>
        </p:nvSpPr>
        <p:spPr>
          <a:xfrm>
            <a:off x="7226300" y="1825625"/>
            <a:ext cx="4127499" cy="4351338"/>
          </a:xfrm>
        </p:spPr>
        <p:txBody>
          <a:bodyPr/>
          <a:lstStyle/>
          <a:p>
            <a:r>
              <a:rPr lang="en-US" altLang="ko-KR" dirty="0"/>
              <a:t>2015</a:t>
            </a:r>
          </a:p>
          <a:p>
            <a:endParaRPr lang="en-US" altLang="ko-KR" dirty="0"/>
          </a:p>
          <a:p>
            <a:r>
              <a:rPr lang="x-none" altLang="ko-KR" dirty="0"/>
              <a:t>C</a:t>
            </a:r>
            <a:r>
              <a:rPr lang="ko-KR" altLang="ko-KR" dirty="0" err="1"/>
              <a:t>hat</a:t>
            </a:r>
            <a:r>
              <a:rPr lang="ko-KR" altLang="ko-KR" dirty="0"/>
              <a:t> GPT-1 – 2018</a:t>
            </a:r>
          </a:p>
          <a:p>
            <a:r>
              <a:rPr lang="x-none" altLang="ko-KR" dirty="0"/>
              <a:t>C</a:t>
            </a:r>
            <a:r>
              <a:rPr lang="ko-KR" altLang="ko-KR" dirty="0" err="1"/>
              <a:t>hat</a:t>
            </a:r>
            <a:r>
              <a:rPr lang="ko-KR" altLang="ko-KR" dirty="0"/>
              <a:t> GPT-2 – 2019</a:t>
            </a:r>
          </a:p>
          <a:p>
            <a:r>
              <a:rPr lang="ko-KR" altLang="ko-KR" dirty="0" err="1"/>
              <a:t>Chat</a:t>
            </a:r>
            <a:r>
              <a:rPr lang="ko-KR" altLang="ko-KR" dirty="0"/>
              <a:t> GPT-3 – 2020</a:t>
            </a:r>
          </a:p>
          <a:p>
            <a:r>
              <a:rPr lang="ko-KR" altLang="ko-KR" dirty="0" err="1"/>
              <a:t>Chat</a:t>
            </a:r>
            <a:r>
              <a:rPr lang="ko-KR" altLang="ko-KR" dirty="0"/>
              <a:t> GPT3X – 2022</a:t>
            </a:r>
          </a:p>
          <a:p>
            <a:endParaRPr lang="ko-KR" altLang="en-US" dirty="0"/>
          </a:p>
        </p:txBody>
      </p:sp>
      <p:pic>
        <p:nvPicPr>
          <p:cNvPr id="1026" name="Picture 2" descr="OpenAI Logo PNG Images with Transparent Background">
            <a:extLst>
              <a:ext uri="{FF2B5EF4-FFF2-40B4-BE49-F238E27FC236}">
                <a16:creationId xmlns:a16="http://schemas.microsoft.com/office/drawing/2014/main" id="{412FBE4E-87B6-42C6-B1BA-6C3A227A6D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7038" y="1825625"/>
            <a:ext cx="4538962" cy="3980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80502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An analysis on computer vision problems | by Shravan Murali | Shravan's  Blog | Medium">
            <a:extLst>
              <a:ext uri="{FF2B5EF4-FFF2-40B4-BE49-F238E27FC236}">
                <a16:creationId xmlns:a16="http://schemas.microsoft.com/office/drawing/2014/main" id="{0CB1F4C2-2CD5-4C17-BC44-BABD1D16531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70292" y="444427"/>
            <a:ext cx="8549969" cy="5969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785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ispelling Myths: Deep Learning vs. Machine Learning">
            <a:extLst>
              <a:ext uri="{FF2B5EF4-FFF2-40B4-BE49-F238E27FC236}">
                <a16:creationId xmlns:a16="http://schemas.microsoft.com/office/drawing/2014/main" id="{E7650AF9-6EBB-4661-891D-DF32EDE03EB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306784"/>
            <a:ext cx="12111832" cy="6055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03296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4FDD06B-ED4C-4874-9CEC-6266E17A59B3}"/>
              </a:ext>
            </a:extLst>
          </p:cNvPr>
          <p:cNvSpPr>
            <a:spLocks noGrp="1"/>
          </p:cNvSpPr>
          <p:nvPr>
            <p:ph type="title"/>
          </p:nvPr>
        </p:nvSpPr>
        <p:spPr/>
        <p:txBody>
          <a:bodyPr>
            <a:noAutofit/>
          </a:bodyPr>
          <a:lstStyle/>
          <a:p>
            <a:pPr algn="ctr"/>
            <a:r>
              <a:rPr lang="en-US" altLang="ko-KR" sz="2800" dirty="0"/>
              <a:t>The ML explosion in materials science. </a:t>
            </a:r>
            <a:br>
              <a:rPr lang="en-US" altLang="ko-KR" sz="2800" dirty="0"/>
            </a:br>
            <a:r>
              <a:rPr lang="en-US" altLang="ko-KR" sz="2800" dirty="0"/>
              <a:t>The number of papers containing the terms machine learning</a:t>
            </a:r>
            <a:endParaRPr lang="ko-KR" altLang="en-US" sz="2800" dirty="0"/>
          </a:p>
        </p:txBody>
      </p:sp>
      <p:sp>
        <p:nvSpPr>
          <p:cNvPr id="6" name="AutoShape 6" descr="Figure 4. ">
            <a:extLst>
              <a:ext uri="{FF2B5EF4-FFF2-40B4-BE49-F238E27FC236}">
                <a16:creationId xmlns:a16="http://schemas.microsoft.com/office/drawing/2014/main" id="{C6A2BF5C-1B6D-4045-8A20-3D5E7F8E8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10" name="내용 개체 틀 9">
            <a:extLst>
              <a:ext uri="{FF2B5EF4-FFF2-40B4-BE49-F238E27FC236}">
                <a16:creationId xmlns:a16="http://schemas.microsoft.com/office/drawing/2014/main" id="{87A21B1E-763A-4547-98AF-4B652EC8A60A}"/>
              </a:ext>
            </a:extLst>
          </p:cNvPr>
          <p:cNvPicPr>
            <a:picLocks noGrp="1" noChangeAspect="1"/>
          </p:cNvPicPr>
          <p:nvPr>
            <p:ph idx="1"/>
          </p:nvPr>
        </p:nvPicPr>
        <p:blipFill>
          <a:blip r:embed="rId2"/>
          <a:stretch>
            <a:fillRect/>
          </a:stretch>
        </p:blipFill>
        <p:spPr>
          <a:xfrm>
            <a:off x="2413015" y="1611475"/>
            <a:ext cx="7502771" cy="4688454"/>
          </a:xfrm>
          <a:prstGeom prst="rect">
            <a:avLst/>
          </a:prstGeom>
        </p:spPr>
      </p:pic>
      <p:sp>
        <p:nvSpPr>
          <p:cNvPr id="11" name="직사각형 10">
            <a:extLst>
              <a:ext uri="{FF2B5EF4-FFF2-40B4-BE49-F238E27FC236}">
                <a16:creationId xmlns:a16="http://schemas.microsoft.com/office/drawing/2014/main" id="{9879F7F6-A68E-481F-B034-EFF5A36B1827}"/>
              </a:ext>
            </a:extLst>
          </p:cNvPr>
          <p:cNvSpPr/>
          <p:nvPr/>
        </p:nvSpPr>
        <p:spPr>
          <a:xfrm>
            <a:off x="113141" y="6620903"/>
            <a:ext cx="12102518" cy="184666"/>
          </a:xfrm>
          <a:prstGeom prst="rect">
            <a:avLst/>
          </a:prstGeom>
        </p:spPr>
        <p:txBody>
          <a:bodyPr wrap="square">
            <a:spAutoFit/>
          </a:bodyPr>
          <a:lstStyle/>
          <a:p>
            <a:r>
              <a:rPr lang="en-US" altLang="ko-KR" sz="600" b="1" dirty="0">
                <a:solidFill>
                  <a:srgbClr val="333132"/>
                </a:solidFill>
                <a:latin typeface="Proxima Nova Subset"/>
              </a:rPr>
              <a:t>Machine learning and big scientific data </a:t>
            </a:r>
            <a:r>
              <a:rPr lang="en-US" altLang="ko-KR" sz="600" dirty="0">
                <a:solidFill>
                  <a:srgbClr val="000000"/>
                </a:solidFill>
                <a:latin typeface="Proxima Nova Subset"/>
                <a:hlinkClick r:id="rId3" tooltip="Tony Hey"/>
              </a:rPr>
              <a:t>Tony Hey</a:t>
            </a:r>
            <a:r>
              <a:rPr lang="en-US" altLang="ko-KR" sz="600" dirty="0">
                <a:solidFill>
                  <a:srgbClr val="000000"/>
                </a:solidFill>
                <a:latin typeface="Proxima Nova Subset"/>
              </a:rPr>
              <a:t> </a:t>
            </a:r>
            <a:r>
              <a:rPr lang="en-US" altLang="ko-KR" sz="600" dirty="0">
                <a:solidFill>
                  <a:srgbClr val="333132"/>
                </a:solidFill>
                <a:latin typeface="Proxima Nova Subset"/>
              </a:rPr>
              <a:t>, </a:t>
            </a:r>
            <a:r>
              <a:rPr lang="en-US" altLang="ko-KR" sz="600" dirty="0">
                <a:solidFill>
                  <a:srgbClr val="000000"/>
                </a:solidFill>
                <a:latin typeface="Proxima Nova Subset"/>
                <a:hlinkClick r:id="rId3" tooltip="Keith Butler"/>
              </a:rPr>
              <a:t>Keith Butler</a:t>
            </a:r>
            <a:r>
              <a:rPr lang="en-US" altLang="ko-KR" sz="600" dirty="0">
                <a:solidFill>
                  <a:srgbClr val="000000"/>
                </a:solidFill>
                <a:latin typeface="Proxima Nova Subset"/>
              </a:rPr>
              <a:t> </a:t>
            </a:r>
            <a:r>
              <a:rPr lang="en-US" altLang="ko-KR" sz="600" dirty="0">
                <a:solidFill>
                  <a:srgbClr val="333132"/>
                </a:solidFill>
                <a:latin typeface="Proxima Nova Subset"/>
              </a:rPr>
              <a:t>, </a:t>
            </a:r>
            <a:r>
              <a:rPr lang="en-US" altLang="ko-KR" sz="600" dirty="0">
                <a:solidFill>
                  <a:srgbClr val="000000"/>
                </a:solidFill>
                <a:latin typeface="Proxima Nova Subset"/>
                <a:hlinkClick r:id="rId3" tooltip="Sam Jackson"/>
              </a:rPr>
              <a:t>Sam Jackson</a:t>
            </a:r>
            <a:r>
              <a:rPr lang="en-US" altLang="ko-KR" sz="600" dirty="0">
                <a:solidFill>
                  <a:srgbClr val="000000"/>
                </a:solidFill>
                <a:latin typeface="Proxima Nova Subset"/>
              </a:rPr>
              <a:t> </a:t>
            </a:r>
            <a:r>
              <a:rPr lang="en-US" altLang="ko-KR" sz="600" dirty="0">
                <a:solidFill>
                  <a:srgbClr val="333132"/>
                </a:solidFill>
                <a:latin typeface="Proxima Nova Subset"/>
              </a:rPr>
              <a:t>and </a:t>
            </a:r>
            <a:r>
              <a:rPr lang="en-US" altLang="ko-KR" sz="600" dirty="0" err="1">
                <a:solidFill>
                  <a:srgbClr val="000000"/>
                </a:solidFill>
                <a:latin typeface="Proxima Nova Subset"/>
                <a:hlinkClick r:id="rId3" tooltip="Jeyarajan Thiyagalingam"/>
              </a:rPr>
              <a:t>Jeyarajan</a:t>
            </a:r>
            <a:r>
              <a:rPr lang="en-US" altLang="ko-KR" sz="600" dirty="0">
                <a:solidFill>
                  <a:srgbClr val="000000"/>
                </a:solidFill>
                <a:latin typeface="Proxima Nova Subset"/>
                <a:hlinkClick r:id="rId3" tooltip="Jeyarajan Thiyagalingam"/>
              </a:rPr>
              <a:t> </a:t>
            </a:r>
            <a:r>
              <a:rPr lang="en-US" altLang="ko-KR" sz="600" dirty="0" err="1">
                <a:solidFill>
                  <a:srgbClr val="000000"/>
                </a:solidFill>
                <a:latin typeface="Proxima Nova Subset"/>
                <a:hlinkClick r:id="rId3" tooltip="Jeyarajan Thiyagalingam"/>
              </a:rPr>
              <a:t>Thiyagalingam</a:t>
            </a:r>
            <a:r>
              <a:rPr lang="en-US" altLang="ko-KR" sz="600" dirty="0">
                <a:solidFill>
                  <a:srgbClr val="000000"/>
                </a:solidFill>
                <a:latin typeface="Proxima Nova Subset"/>
              </a:rPr>
              <a:t> </a:t>
            </a:r>
            <a:r>
              <a:rPr lang="en-US" altLang="ko-KR" sz="600" dirty="0">
                <a:solidFill>
                  <a:srgbClr val="333132"/>
                </a:solidFill>
                <a:latin typeface="Proxima Nova Subset"/>
              </a:rPr>
              <a:t>Published:</a:t>
            </a:r>
            <a:r>
              <a:rPr lang="en-US" altLang="ko-KR" sz="600" b="1" dirty="0">
                <a:solidFill>
                  <a:srgbClr val="333132"/>
                </a:solidFill>
                <a:latin typeface="Proxima Nova Subset"/>
              </a:rPr>
              <a:t>20 January 2020</a:t>
            </a:r>
            <a:endParaRPr lang="en-US" altLang="ko-KR" sz="600" b="0" i="0" dirty="0">
              <a:solidFill>
                <a:srgbClr val="333132"/>
              </a:solidFill>
              <a:effectLst/>
              <a:latin typeface="Proxima Nova Subset"/>
            </a:endParaRPr>
          </a:p>
        </p:txBody>
      </p:sp>
    </p:spTree>
    <p:extLst>
      <p:ext uri="{BB962C8B-B14F-4D97-AF65-F5344CB8AC3E}">
        <p14:creationId xmlns:p14="http://schemas.microsoft.com/office/powerpoint/2010/main" val="11189369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0F7A97A-9677-4628-B5DA-A9F8E8C16FEE}"/>
              </a:ext>
            </a:extLst>
          </p:cNvPr>
          <p:cNvSpPr>
            <a:spLocks noGrp="1"/>
          </p:cNvSpPr>
          <p:nvPr>
            <p:ph type="title"/>
          </p:nvPr>
        </p:nvSpPr>
        <p:spPr/>
        <p:txBody>
          <a:bodyPr>
            <a:normAutofit fontScale="90000"/>
          </a:bodyPr>
          <a:lstStyle/>
          <a:p>
            <a:pPr algn="ctr"/>
            <a:r>
              <a:rPr lang="en-US" altLang="ko-KR" sz="2200" dirty="0"/>
              <a:t>Error rate in the ImageNet Large Scale Visual Recognition Challenge. Data for AI performance from </a:t>
            </a:r>
            <a:r>
              <a:rPr lang="en-US" altLang="ko-KR" sz="2200" dirty="0" err="1"/>
              <a:t>Shoham</a:t>
            </a:r>
            <a:r>
              <a:rPr lang="en-US" altLang="ko-KR" sz="2200" dirty="0"/>
              <a:t> et al. (2018, p. 90), for human performance from </a:t>
            </a:r>
            <a:r>
              <a:rPr lang="en-US" altLang="ko-KR" sz="2200" dirty="0" err="1"/>
              <a:t>Russakovsky</a:t>
            </a:r>
            <a:r>
              <a:rPr lang="en-US" altLang="ko-KR" sz="2200" dirty="0"/>
              <a:t> et al. (2015, pp. 241&amp;242).</a:t>
            </a:r>
            <a:br>
              <a:rPr lang="en-US" altLang="ko-KR" dirty="0"/>
            </a:br>
            <a:endParaRPr lang="ko-KR" altLang="en-US" dirty="0"/>
          </a:p>
        </p:txBody>
      </p:sp>
      <p:pic>
        <p:nvPicPr>
          <p:cNvPr id="7" name="내용 개체 틀 6">
            <a:extLst>
              <a:ext uri="{FF2B5EF4-FFF2-40B4-BE49-F238E27FC236}">
                <a16:creationId xmlns:a16="http://schemas.microsoft.com/office/drawing/2014/main" id="{B5156492-3148-4F0E-9ED8-775A6E978A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1299207" y="1933969"/>
            <a:ext cx="10054593" cy="3678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33981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9A7CCC1-3A7F-4618-84CE-B095DA748B69}"/>
              </a:ext>
            </a:extLst>
          </p:cNvPr>
          <p:cNvSpPr>
            <a:spLocks noGrp="1"/>
          </p:cNvSpPr>
          <p:nvPr>
            <p:ph type="title"/>
          </p:nvPr>
        </p:nvSpPr>
        <p:spPr/>
        <p:txBody>
          <a:bodyPr>
            <a:normAutofit/>
          </a:bodyPr>
          <a:lstStyle/>
          <a:p>
            <a:pPr algn="ctr"/>
            <a:r>
              <a:rPr lang="en-US" altLang="ko-KR" sz="2400" dirty="0"/>
              <a:t>Number of publications in dependence </a:t>
            </a:r>
            <a:br>
              <a:rPr lang="en-US" altLang="ko-KR" sz="2400" dirty="0"/>
            </a:br>
            <a:r>
              <a:rPr lang="en-US" altLang="ko-KR" sz="2400" dirty="0"/>
              <a:t>on the publication year for DL, deep learning;</a:t>
            </a:r>
            <a:endParaRPr lang="ko-KR" altLang="en-US" sz="2400" dirty="0"/>
          </a:p>
        </p:txBody>
      </p:sp>
      <p:pic>
        <p:nvPicPr>
          <p:cNvPr id="10242" name="Picture 2">
            <a:extLst>
              <a:ext uri="{FF2B5EF4-FFF2-40B4-BE49-F238E27FC236}">
                <a16:creationId xmlns:a16="http://schemas.microsoft.com/office/drawing/2014/main" id="{E95F5A67-0967-4E5E-953C-F657D643C7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38450" y="1999798"/>
            <a:ext cx="6515100" cy="3860800"/>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789A4F46-E1D4-4BDC-8378-7CD634AD66DB}"/>
              </a:ext>
            </a:extLst>
          </p:cNvPr>
          <p:cNvSpPr/>
          <p:nvPr/>
        </p:nvSpPr>
        <p:spPr>
          <a:xfrm>
            <a:off x="89042" y="6169709"/>
            <a:ext cx="12102957" cy="261610"/>
          </a:xfrm>
          <a:prstGeom prst="rect">
            <a:avLst/>
          </a:prstGeom>
        </p:spPr>
        <p:txBody>
          <a:bodyPr wrap="square">
            <a:spAutoFit/>
          </a:bodyPr>
          <a:lstStyle/>
          <a:p>
            <a:pPr algn="ctr"/>
            <a:r>
              <a:rPr lang="en-US" altLang="ko-KR" sz="1100" dirty="0">
                <a:hlinkClick r:id="rId3"/>
              </a:rPr>
              <a:t>Frontiers | An Introductory Review of Deep Learning for Prediction Models With Big Data (frontiersin.org)</a:t>
            </a:r>
            <a:endParaRPr lang="ko-KR" altLang="en-US" sz="1100" dirty="0"/>
          </a:p>
        </p:txBody>
      </p:sp>
    </p:spTree>
    <p:extLst>
      <p:ext uri="{BB962C8B-B14F-4D97-AF65-F5344CB8AC3E}">
        <p14:creationId xmlns:p14="http://schemas.microsoft.com/office/powerpoint/2010/main" val="20134029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ispelling Myths: Deep Learning vs. Machine Learning">
            <a:extLst>
              <a:ext uri="{FF2B5EF4-FFF2-40B4-BE49-F238E27FC236}">
                <a16:creationId xmlns:a16="http://schemas.microsoft.com/office/drawing/2014/main" id="{E7650AF9-6EBB-4661-891D-DF32EDE03EB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306784"/>
            <a:ext cx="12111832" cy="6055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1546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519A7D-D7F1-4736-B840-FEFC10711E32}"/>
              </a:ext>
            </a:extLst>
          </p:cNvPr>
          <p:cNvSpPr>
            <a:spLocks noGrp="1"/>
          </p:cNvSpPr>
          <p:nvPr>
            <p:ph type="title"/>
          </p:nvPr>
        </p:nvSpPr>
        <p:spPr/>
        <p:txBody>
          <a:bodyPr/>
          <a:lstStyle/>
          <a:p>
            <a:r>
              <a:rPr lang="en-US" altLang="ko-KR" dirty="0"/>
              <a:t>Function</a:t>
            </a:r>
            <a:endParaRPr lang="ko-KR" altLang="en-US" dirty="0"/>
          </a:p>
        </p:txBody>
      </p:sp>
      <p:pic>
        <p:nvPicPr>
          <p:cNvPr id="1026" name="Picture 2" descr="함수는 입력값에 따라 출력값을 만들어 내는 ‘블랙 박스’와 같다.">
            <a:extLst>
              <a:ext uri="{FF2B5EF4-FFF2-40B4-BE49-F238E27FC236}">
                <a16:creationId xmlns:a16="http://schemas.microsoft.com/office/drawing/2014/main" id="{0A812A7D-1D47-4D93-AB71-151A64A9A0B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96960" y="1825625"/>
            <a:ext cx="439808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7809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A9C391B9-8DDA-4DDA-A632-C0656AE1B797}"/>
              </a:ext>
            </a:extLst>
          </p:cNvPr>
          <p:cNvGraphicFramePr>
            <a:graphicFrameLocks noGrp="1"/>
          </p:cNvGraphicFramePr>
          <p:nvPr>
            <p:ph idx="1"/>
            <p:extLst>
              <p:ext uri="{D42A27DB-BD31-4B8C-83A1-F6EECF244321}">
                <p14:modId xmlns:p14="http://schemas.microsoft.com/office/powerpoint/2010/main" val="3427751929"/>
              </p:ext>
            </p:extLst>
          </p:nvPr>
        </p:nvGraphicFramePr>
        <p:xfrm>
          <a:off x="838200" y="1825624"/>
          <a:ext cx="10515600" cy="4485680"/>
        </p:xfrm>
        <a:graphic>
          <a:graphicData uri="http://schemas.openxmlformats.org/drawingml/2006/table">
            <a:tbl>
              <a:tblPr/>
              <a:tblGrid>
                <a:gridCol w="730541">
                  <a:extLst>
                    <a:ext uri="{9D8B030D-6E8A-4147-A177-3AD203B41FA5}">
                      <a16:colId xmlns:a16="http://schemas.microsoft.com/office/drawing/2014/main" val="1040951276"/>
                    </a:ext>
                  </a:extLst>
                </a:gridCol>
                <a:gridCol w="9785059">
                  <a:extLst>
                    <a:ext uri="{9D8B030D-6E8A-4147-A177-3AD203B41FA5}">
                      <a16:colId xmlns:a16="http://schemas.microsoft.com/office/drawing/2014/main" val="3484051065"/>
                    </a:ext>
                  </a:extLst>
                </a:gridCol>
              </a:tblGrid>
              <a:tr h="37926">
                <a:tc>
                  <a:txBody>
                    <a:bodyPr/>
                    <a:lstStyle/>
                    <a:p>
                      <a:pPr rtl="0" fontAlgn="b"/>
                      <a:r>
                        <a:rPr lang="en-US" sz="1100">
                          <a:effectLst/>
                        </a:rPr>
                        <a:t>Year</a:t>
                      </a:r>
                    </a:p>
                  </a:txBody>
                  <a:tcPr marL="3469" marR="3469" marT="2313" marB="231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100">
                          <a:effectLst/>
                        </a:rPr>
                        <a:t>Event</a:t>
                      </a:r>
                    </a:p>
                  </a:txBody>
                  <a:tcPr marL="3469" marR="3469" marT="2313" marB="231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F0331A"/>
                      </a:solidFill>
                      <a:prstDash val="solid"/>
                      <a:round/>
                      <a:headEnd type="none" w="med" len="med"/>
                      <a:tailEnd type="none" w="med" len="med"/>
                    </a:lnB>
                  </a:tcPr>
                </a:tc>
                <a:extLst>
                  <a:ext uri="{0D108BD9-81ED-4DB2-BD59-A6C34878D82A}">
                    <a16:rowId xmlns:a16="http://schemas.microsoft.com/office/drawing/2014/main" val="1615242746"/>
                  </a:ext>
                </a:extLst>
              </a:tr>
              <a:tr h="271034">
                <a:tc>
                  <a:txBody>
                    <a:bodyPr/>
                    <a:lstStyle/>
                    <a:p>
                      <a:pPr algn="r" rtl="0" fontAlgn="b"/>
                      <a:r>
                        <a:rPr lang="en-US" altLang="ko-KR" sz="1100">
                          <a:effectLst/>
                        </a:rPr>
                        <a:t>1943</a:t>
                      </a:r>
                    </a:p>
                  </a:txBody>
                  <a:tcPr marL="3469" marR="3469" marT="2313" marB="2313" anchor="b">
                    <a:lnL w="9525" cap="flat" cmpd="sng" algn="ctr">
                      <a:solidFill>
                        <a:srgbClr val="CCCCCC"/>
                      </a:solidFill>
                      <a:prstDash val="solid"/>
                      <a:round/>
                      <a:headEnd type="none" w="med" len="med"/>
                      <a:tailEnd type="none" w="med" len="med"/>
                    </a:lnL>
                    <a:lnR w="9525" cap="flat" cmpd="sng" algn="ctr">
                      <a:solidFill>
                        <a:srgbClr val="F0331A"/>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100">
                          <a:effectLst/>
                        </a:rPr>
                        <a:t>Warren McCulloch and Walter Pitts propose the perceptron.</a:t>
                      </a:r>
                    </a:p>
                  </a:txBody>
                  <a:tcPr marL="3469" marR="3469" marT="2313" marB="2313" anchor="b">
                    <a:lnL w="9525" cap="flat" cmpd="sng" algn="ctr">
                      <a:solidFill>
                        <a:srgbClr val="F0331A"/>
                      </a:solidFill>
                      <a:prstDash val="solid"/>
                      <a:round/>
                      <a:headEnd type="none" w="med" len="med"/>
                      <a:tailEnd type="none" w="med" len="med"/>
                    </a:lnL>
                    <a:lnR w="9525" cap="flat" cmpd="sng" algn="ctr">
                      <a:solidFill>
                        <a:srgbClr val="F0331A"/>
                      </a:solidFill>
                      <a:prstDash val="solid"/>
                      <a:round/>
                      <a:headEnd type="none" w="med" len="med"/>
                      <a:tailEnd type="none" w="med" len="med"/>
                    </a:lnR>
                    <a:lnT w="9525" cap="flat" cmpd="sng" algn="ctr">
                      <a:solidFill>
                        <a:srgbClr val="F0331A"/>
                      </a:solidFill>
                      <a:prstDash val="solid"/>
                      <a:round/>
                      <a:headEnd type="none" w="med" len="med"/>
                      <a:tailEnd type="none" w="med" len="med"/>
                    </a:lnT>
                    <a:lnB w="9525" cap="flat" cmpd="sng" algn="ctr">
                      <a:solidFill>
                        <a:srgbClr val="50371A"/>
                      </a:solidFill>
                      <a:prstDash val="solid"/>
                      <a:round/>
                      <a:headEnd type="none" w="med" len="med"/>
                      <a:tailEnd type="none" w="med" len="med"/>
                    </a:lnB>
                  </a:tcPr>
                </a:tc>
                <a:extLst>
                  <a:ext uri="{0D108BD9-81ED-4DB2-BD59-A6C34878D82A}">
                    <a16:rowId xmlns:a16="http://schemas.microsoft.com/office/drawing/2014/main" val="433999138"/>
                  </a:ext>
                </a:extLst>
              </a:tr>
              <a:tr h="237733">
                <a:tc>
                  <a:txBody>
                    <a:bodyPr/>
                    <a:lstStyle/>
                    <a:p>
                      <a:pPr algn="r" rtl="0" fontAlgn="b"/>
                      <a:r>
                        <a:rPr lang="en-US" altLang="ko-KR" sz="1100">
                          <a:effectLst/>
                        </a:rPr>
                        <a:t>1958</a:t>
                      </a:r>
                    </a:p>
                  </a:txBody>
                  <a:tcPr marL="3469" marR="3469" marT="2313" marB="2313" anchor="b">
                    <a:lnL w="9525" cap="flat" cmpd="sng" algn="ctr">
                      <a:solidFill>
                        <a:srgbClr val="CCCCCC"/>
                      </a:solidFill>
                      <a:prstDash val="solid"/>
                      <a:round/>
                      <a:headEnd type="none" w="med" len="med"/>
                      <a:tailEnd type="none" w="med" len="med"/>
                    </a:lnL>
                    <a:lnR w="9525" cap="flat" cmpd="sng" algn="ctr">
                      <a:solidFill>
                        <a:srgbClr val="50371A"/>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100">
                          <a:effectLst/>
                        </a:rPr>
                        <a:t>Frank Rosenblatt builds the first perceptron machine.</a:t>
                      </a:r>
                    </a:p>
                  </a:txBody>
                  <a:tcPr marL="3469" marR="3469" marT="2313" marB="2313" anchor="b">
                    <a:lnL w="9525" cap="flat" cmpd="sng" algn="ctr">
                      <a:solidFill>
                        <a:srgbClr val="50371A"/>
                      </a:solidFill>
                      <a:prstDash val="solid"/>
                      <a:round/>
                      <a:headEnd type="none" w="med" len="med"/>
                      <a:tailEnd type="none" w="med" len="med"/>
                    </a:lnL>
                    <a:lnR w="9525" cap="flat" cmpd="sng" algn="ctr">
                      <a:solidFill>
                        <a:srgbClr val="50371A"/>
                      </a:solidFill>
                      <a:prstDash val="solid"/>
                      <a:round/>
                      <a:headEnd type="none" w="med" len="med"/>
                      <a:tailEnd type="none" w="med" len="med"/>
                    </a:lnR>
                    <a:lnT w="9525" cap="flat" cmpd="sng" algn="ctr">
                      <a:solidFill>
                        <a:srgbClr val="50371A"/>
                      </a:solidFill>
                      <a:prstDash val="solid"/>
                      <a:round/>
                      <a:headEnd type="none" w="med" len="med"/>
                      <a:tailEnd type="none" w="med" len="med"/>
                    </a:lnT>
                    <a:lnB w="9525" cap="flat" cmpd="sng" algn="ctr">
                      <a:solidFill>
                        <a:srgbClr val="50411A"/>
                      </a:solidFill>
                      <a:prstDash val="solid"/>
                      <a:round/>
                      <a:headEnd type="none" w="med" len="med"/>
                      <a:tailEnd type="none" w="med" len="med"/>
                    </a:lnB>
                  </a:tcPr>
                </a:tc>
                <a:extLst>
                  <a:ext uri="{0D108BD9-81ED-4DB2-BD59-A6C34878D82A}">
                    <a16:rowId xmlns:a16="http://schemas.microsoft.com/office/drawing/2014/main" val="2214541491"/>
                  </a:ext>
                </a:extLst>
              </a:tr>
              <a:tr h="437539">
                <a:tc>
                  <a:txBody>
                    <a:bodyPr/>
                    <a:lstStyle/>
                    <a:p>
                      <a:pPr algn="r" rtl="0" fontAlgn="b"/>
                      <a:r>
                        <a:rPr lang="en-US" altLang="ko-KR" sz="1100">
                          <a:effectLst/>
                        </a:rPr>
                        <a:t>1969</a:t>
                      </a:r>
                    </a:p>
                  </a:txBody>
                  <a:tcPr marL="3469" marR="3469" marT="2313" marB="2313" anchor="b">
                    <a:lnL w="9525" cap="flat" cmpd="sng" algn="ctr">
                      <a:solidFill>
                        <a:srgbClr val="CCCCCC"/>
                      </a:solidFill>
                      <a:prstDash val="solid"/>
                      <a:round/>
                      <a:headEnd type="none" w="med" len="med"/>
                      <a:tailEnd type="none" w="med" len="med"/>
                    </a:lnL>
                    <a:lnR w="9525" cap="flat" cmpd="sng" algn="ctr">
                      <a:solidFill>
                        <a:srgbClr val="50411A"/>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100">
                          <a:effectLst/>
                        </a:rPr>
                        <a:t>Marvin Minsky and Seymour Papert publish "Perceptrons", which criticizes the perceptron's limitations.</a:t>
                      </a:r>
                    </a:p>
                  </a:txBody>
                  <a:tcPr marL="3469" marR="3469" marT="2313" marB="2313" anchor="b">
                    <a:lnL w="9525" cap="flat" cmpd="sng" algn="ctr">
                      <a:solidFill>
                        <a:srgbClr val="50411A"/>
                      </a:solidFill>
                      <a:prstDash val="solid"/>
                      <a:round/>
                      <a:headEnd type="none" w="med" len="med"/>
                      <a:tailEnd type="none" w="med" len="med"/>
                    </a:lnL>
                    <a:lnR w="9525" cap="flat" cmpd="sng" algn="ctr">
                      <a:solidFill>
                        <a:srgbClr val="50411A"/>
                      </a:solidFill>
                      <a:prstDash val="solid"/>
                      <a:round/>
                      <a:headEnd type="none" w="med" len="med"/>
                      <a:tailEnd type="none" w="med" len="med"/>
                    </a:lnR>
                    <a:lnT w="9525" cap="flat" cmpd="sng" algn="ctr">
                      <a:solidFill>
                        <a:srgbClr val="50411A"/>
                      </a:solidFill>
                      <a:prstDash val="solid"/>
                      <a:round/>
                      <a:headEnd type="none" w="med" len="med"/>
                      <a:tailEnd type="none" w="med" len="med"/>
                    </a:lnT>
                    <a:lnB w="9525" cap="flat" cmpd="sng" algn="ctr">
                      <a:solidFill>
                        <a:srgbClr val="903E1A"/>
                      </a:solidFill>
                      <a:prstDash val="solid"/>
                      <a:round/>
                      <a:headEnd type="none" w="med" len="med"/>
                      <a:tailEnd type="none" w="med" len="med"/>
                    </a:lnB>
                  </a:tcPr>
                </a:tc>
                <a:extLst>
                  <a:ext uri="{0D108BD9-81ED-4DB2-BD59-A6C34878D82A}">
                    <a16:rowId xmlns:a16="http://schemas.microsoft.com/office/drawing/2014/main" val="2159406446"/>
                  </a:ext>
                </a:extLst>
              </a:tr>
              <a:tr h="570743">
                <a:tc>
                  <a:txBody>
                    <a:bodyPr/>
                    <a:lstStyle/>
                    <a:p>
                      <a:pPr algn="r" rtl="0" fontAlgn="b"/>
                      <a:r>
                        <a:rPr lang="en-US" altLang="ko-KR" sz="1100">
                          <a:effectLst/>
                        </a:rPr>
                        <a:t>1986</a:t>
                      </a:r>
                    </a:p>
                  </a:txBody>
                  <a:tcPr marL="3469" marR="3469" marT="2313" marB="2313" anchor="b">
                    <a:lnL w="9525" cap="flat" cmpd="sng" algn="ctr">
                      <a:solidFill>
                        <a:srgbClr val="CCCCCC"/>
                      </a:solidFill>
                      <a:prstDash val="solid"/>
                      <a:round/>
                      <a:headEnd type="none" w="med" len="med"/>
                      <a:tailEnd type="none" w="med" len="med"/>
                    </a:lnL>
                    <a:lnR w="9525" cap="flat" cmpd="sng" algn="ctr">
                      <a:solidFill>
                        <a:srgbClr val="903E1A"/>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100">
                          <a:effectLst/>
                        </a:rPr>
                        <a:t>Geoffrey Hinton, David Rumelhart, and Ronald Williams introduce backpropagation, a way to train neural networks with multiple layers.</a:t>
                      </a:r>
                    </a:p>
                  </a:txBody>
                  <a:tcPr marL="3469" marR="3469" marT="2313" marB="2313" anchor="b">
                    <a:lnL w="9525" cap="flat" cmpd="sng" algn="ctr">
                      <a:solidFill>
                        <a:srgbClr val="903E1A"/>
                      </a:solidFill>
                      <a:prstDash val="solid"/>
                      <a:round/>
                      <a:headEnd type="none" w="med" len="med"/>
                      <a:tailEnd type="none" w="med" len="med"/>
                    </a:lnL>
                    <a:lnR w="9525" cap="flat" cmpd="sng" algn="ctr">
                      <a:solidFill>
                        <a:srgbClr val="903E1A"/>
                      </a:solidFill>
                      <a:prstDash val="solid"/>
                      <a:round/>
                      <a:headEnd type="none" w="med" len="med"/>
                      <a:tailEnd type="none" w="med" len="med"/>
                    </a:lnR>
                    <a:lnT w="9525" cap="flat" cmpd="sng" algn="ctr">
                      <a:solidFill>
                        <a:srgbClr val="903E1A"/>
                      </a:solidFill>
                      <a:prstDash val="solid"/>
                      <a:round/>
                      <a:headEnd type="none" w="med" len="med"/>
                      <a:tailEnd type="none" w="med" len="med"/>
                    </a:lnT>
                    <a:lnB w="9525" cap="flat" cmpd="sng" algn="ctr">
                      <a:solidFill>
                        <a:srgbClr val="303C1A"/>
                      </a:solidFill>
                      <a:prstDash val="solid"/>
                      <a:round/>
                      <a:headEnd type="none" w="med" len="med"/>
                      <a:tailEnd type="none" w="med" len="med"/>
                    </a:lnB>
                  </a:tcPr>
                </a:tc>
                <a:extLst>
                  <a:ext uri="{0D108BD9-81ED-4DB2-BD59-A6C34878D82A}">
                    <a16:rowId xmlns:a16="http://schemas.microsoft.com/office/drawing/2014/main" val="3845992352"/>
                  </a:ext>
                </a:extLst>
              </a:tr>
              <a:tr h="304335">
                <a:tc>
                  <a:txBody>
                    <a:bodyPr/>
                    <a:lstStyle/>
                    <a:p>
                      <a:pPr algn="r" rtl="0" fontAlgn="b"/>
                      <a:r>
                        <a:rPr lang="en-US" altLang="ko-KR" sz="1100">
                          <a:effectLst/>
                        </a:rPr>
                        <a:t>1989</a:t>
                      </a:r>
                    </a:p>
                  </a:txBody>
                  <a:tcPr marL="3469" marR="3469" marT="2313" marB="2313" anchor="b">
                    <a:lnL w="9525" cap="flat" cmpd="sng" algn="ctr">
                      <a:solidFill>
                        <a:srgbClr val="CCCCCC"/>
                      </a:solidFill>
                      <a:prstDash val="solid"/>
                      <a:round/>
                      <a:headEnd type="none" w="med" len="med"/>
                      <a:tailEnd type="none" w="med" len="med"/>
                    </a:lnL>
                    <a:lnR w="9525" cap="flat" cmpd="sng" algn="ctr">
                      <a:solidFill>
                        <a:srgbClr val="303C1A"/>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100">
                          <a:effectLst/>
                        </a:rPr>
                        <a:t>Yann LeCun et al. train a neural network to recognize handwritten digits.</a:t>
                      </a:r>
                    </a:p>
                  </a:txBody>
                  <a:tcPr marL="3469" marR="3469" marT="2313" marB="2313" anchor="b">
                    <a:lnL w="9525" cap="flat" cmpd="sng" algn="ctr">
                      <a:solidFill>
                        <a:srgbClr val="303C1A"/>
                      </a:solidFill>
                      <a:prstDash val="solid"/>
                      <a:round/>
                      <a:headEnd type="none" w="med" len="med"/>
                      <a:tailEnd type="none" w="med" len="med"/>
                    </a:lnL>
                    <a:lnR w="9525" cap="flat" cmpd="sng" algn="ctr">
                      <a:solidFill>
                        <a:srgbClr val="303C1A"/>
                      </a:solidFill>
                      <a:prstDash val="solid"/>
                      <a:round/>
                      <a:headEnd type="none" w="med" len="med"/>
                      <a:tailEnd type="none" w="med" len="med"/>
                    </a:lnR>
                    <a:lnT w="9525" cap="flat" cmpd="sng" algn="ctr">
                      <a:solidFill>
                        <a:srgbClr val="303C1A"/>
                      </a:solidFill>
                      <a:prstDash val="solid"/>
                      <a:round/>
                      <a:headEnd type="none" w="med" len="med"/>
                      <a:tailEnd type="none" w="med" len="med"/>
                    </a:lnT>
                    <a:lnB w="9525" cap="flat" cmpd="sng" algn="ctr">
                      <a:solidFill>
                        <a:srgbClr val="503F1A"/>
                      </a:solidFill>
                      <a:prstDash val="solid"/>
                      <a:round/>
                      <a:headEnd type="none" w="med" len="med"/>
                      <a:tailEnd type="none" w="med" len="med"/>
                    </a:lnB>
                  </a:tcPr>
                </a:tc>
                <a:extLst>
                  <a:ext uri="{0D108BD9-81ED-4DB2-BD59-A6C34878D82A}">
                    <a16:rowId xmlns:a16="http://schemas.microsoft.com/office/drawing/2014/main" val="3883916433"/>
                  </a:ext>
                </a:extLst>
              </a:tr>
              <a:tr h="470840">
                <a:tc>
                  <a:txBody>
                    <a:bodyPr/>
                    <a:lstStyle/>
                    <a:p>
                      <a:pPr algn="r" rtl="0" fontAlgn="b"/>
                      <a:r>
                        <a:rPr lang="en-US" altLang="ko-KR" sz="1100">
                          <a:effectLst/>
                        </a:rPr>
                        <a:t>1998</a:t>
                      </a:r>
                    </a:p>
                  </a:txBody>
                  <a:tcPr marL="3469" marR="3469" marT="2313" marB="2313" anchor="b">
                    <a:lnL w="9525" cap="flat" cmpd="sng" algn="ctr">
                      <a:solidFill>
                        <a:srgbClr val="CCCCCC"/>
                      </a:solidFill>
                      <a:prstDash val="solid"/>
                      <a:round/>
                      <a:headEnd type="none" w="med" len="med"/>
                      <a:tailEnd type="none" w="med" len="med"/>
                    </a:lnL>
                    <a:lnR w="9525" cap="flat" cmpd="sng" algn="ctr">
                      <a:solidFill>
                        <a:srgbClr val="503F1A"/>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100">
                          <a:effectLst/>
                        </a:rPr>
                        <a:t>The ImageNet dataset is released, which allows for the training of larger and more complex neural networks.</a:t>
                      </a:r>
                    </a:p>
                  </a:txBody>
                  <a:tcPr marL="3469" marR="3469" marT="2313" marB="2313" anchor="b">
                    <a:lnL w="9525" cap="flat" cmpd="sng" algn="ctr">
                      <a:solidFill>
                        <a:srgbClr val="503F1A"/>
                      </a:solidFill>
                      <a:prstDash val="solid"/>
                      <a:round/>
                      <a:headEnd type="none" w="med" len="med"/>
                      <a:tailEnd type="none" w="med" len="med"/>
                    </a:lnL>
                    <a:lnR w="9525" cap="flat" cmpd="sng" algn="ctr">
                      <a:solidFill>
                        <a:srgbClr val="503F1A"/>
                      </a:solidFill>
                      <a:prstDash val="solid"/>
                      <a:round/>
                      <a:headEnd type="none" w="med" len="med"/>
                      <a:tailEnd type="none" w="med" len="med"/>
                    </a:lnR>
                    <a:lnT w="9525" cap="flat" cmpd="sng" algn="ctr">
                      <a:solidFill>
                        <a:srgbClr val="503F1A"/>
                      </a:solidFill>
                      <a:prstDash val="solid"/>
                      <a:round/>
                      <a:headEnd type="none" w="med" len="med"/>
                      <a:tailEnd type="none" w="med" len="med"/>
                    </a:lnT>
                    <a:lnB w="9525" cap="flat" cmpd="sng" algn="ctr">
                      <a:solidFill>
                        <a:srgbClr val="D03E1A"/>
                      </a:solidFill>
                      <a:prstDash val="solid"/>
                      <a:round/>
                      <a:headEnd type="none" w="med" len="med"/>
                      <a:tailEnd type="none" w="med" len="med"/>
                    </a:lnB>
                  </a:tcPr>
                </a:tc>
                <a:extLst>
                  <a:ext uri="{0D108BD9-81ED-4DB2-BD59-A6C34878D82A}">
                    <a16:rowId xmlns:a16="http://schemas.microsoft.com/office/drawing/2014/main" val="773768447"/>
                  </a:ext>
                </a:extLst>
              </a:tr>
              <a:tr h="570743">
                <a:tc>
                  <a:txBody>
                    <a:bodyPr/>
                    <a:lstStyle/>
                    <a:p>
                      <a:pPr algn="r" rtl="0" fontAlgn="b"/>
                      <a:r>
                        <a:rPr lang="en-US" altLang="ko-KR" sz="1100">
                          <a:effectLst/>
                        </a:rPr>
                        <a:t>2012</a:t>
                      </a:r>
                    </a:p>
                  </a:txBody>
                  <a:tcPr marL="3469" marR="3469" marT="2313" marB="2313" anchor="b">
                    <a:lnL w="9525" cap="flat" cmpd="sng" algn="ctr">
                      <a:solidFill>
                        <a:srgbClr val="CCCCCC"/>
                      </a:solidFill>
                      <a:prstDash val="solid"/>
                      <a:round/>
                      <a:headEnd type="none" w="med" len="med"/>
                      <a:tailEnd type="none" w="med" len="med"/>
                    </a:lnL>
                    <a:lnR w="9525" cap="flat" cmpd="sng" algn="ctr">
                      <a:solidFill>
                        <a:srgbClr val="D03E1A"/>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100">
                          <a:effectLst/>
                        </a:rPr>
                        <a:t>Alex Krizhevsky et al. introduce AlexNet, a convolutional neural network that achieves state-of-the-art results on the ImageNet dataset.</a:t>
                      </a:r>
                    </a:p>
                  </a:txBody>
                  <a:tcPr marL="3469" marR="3469" marT="2313" marB="2313" anchor="b">
                    <a:lnL w="9525" cap="flat" cmpd="sng" algn="ctr">
                      <a:solidFill>
                        <a:srgbClr val="D03E1A"/>
                      </a:solidFill>
                      <a:prstDash val="solid"/>
                      <a:round/>
                      <a:headEnd type="none" w="med" len="med"/>
                      <a:tailEnd type="none" w="med" len="med"/>
                    </a:lnL>
                    <a:lnR w="9525" cap="flat" cmpd="sng" algn="ctr">
                      <a:solidFill>
                        <a:srgbClr val="D03E1A"/>
                      </a:solidFill>
                      <a:prstDash val="solid"/>
                      <a:round/>
                      <a:headEnd type="none" w="med" len="med"/>
                      <a:tailEnd type="none" w="med" len="med"/>
                    </a:lnR>
                    <a:lnT w="9525" cap="flat" cmpd="sng" algn="ctr">
                      <a:solidFill>
                        <a:srgbClr val="D03E1A"/>
                      </a:solidFill>
                      <a:prstDash val="solid"/>
                      <a:round/>
                      <a:headEnd type="none" w="med" len="med"/>
                      <a:tailEnd type="none" w="med" len="med"/>
                    </a:lnT>
                    <a:lnB w="9525" cap="flat" cmpd="sng" algn="ctr">
                      <a:solidFill>
                        <a:srgbClr val="F0431A"/>
                      </a:solidFill>
                      <a:prstDash val="solid"/>
                      <a:round/>
                      <a:headEnd type="none" w="med" len="med"/>
                      <a:tailEnd type="none" w="med" len="med"/>
                    </a:lnB>
                  </a:tcPr>
                </a:tc>
                <a:extLst>
                  <a:ext uri="{0D108BD9-81ED-4DB2-BD59-A6C34878D82A}">
                    <a16:rowId xmlns:a16="http://schemas.microsoft.com/office/drawing/2014/main" val="1810402760"/>
                  </a:ext>
                </a:extLst>
              </a:tr>
              <a:tr h="404238">
                <a:tc>
                  <a:txBody>
                    <a:bodyPr/>
                    <a:lstStyle/>
                    <a:p>
                      <a:pPr algn="r" rtl="0" fontAlgn="b"/>
                      <a:r>
                        <a:rPr lang="en-US" altLang="ko-KR" sz="1100">
                          <a:effectLst/>
                        </a:rPr>
                        <a:t>2015</a:t>
                      </a:r>
                    </a:p>
                  </a:txBody>
                  <a:tcPr marL="3469" marR="3469" marT="2313" marB="2313" anchor="b">
                    <a:lnL w="9525" cap="flat" cmpd="sng" algn="ctr">
                      <a:solidFill>
                        <a:srgbClr val="CCCCCC"/>
                      </a:solidFill>
                      <a:prstDash val="solid"/>
                      <a:round/>
                      <a:headEnd type="none" w="med" len="med"/>
                      <a:tailEnd type="none" w="med" len="med"/>
                    </a:lnL>
                    <a:lnR w="9525" cap="flat" cmpd="sng" algn="ctr">
                      <a:solidFill>
                        <a:srgbClr val="F0431A"/>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100">
                          <a:effectLst/>
                        </a:rPr>
                        <a:t>Google DeepMind introduces AlphaGo, a neural network that defeats a professional Go player.</a:t>
                      </a:r>
                    </a:p>
                  </a:txBody>
                  <a:tcPr marL="3469" marR="3469" marT="2313" marB="2313" anchor="b">
                    <a:lnL w="9525" cap="flat" cmpd="sng" algn="ctr">
                      <a:solidFill>
                        <a:srgbClr val="F0431A"/>
                      </a:solidFill>
                      <a:prstDash val="solid"/>
                      <a:round/>
                      <a:headEnd type="none" w="med" len="med"/>
                      <a:tailEnd type="none" w="med" len="med"/>
                    </a:lnL>
                    <a:lnR w="9525" cap="flat" cmpd="sng" algn="ctr">
                      <a:solidFill>
                        <a:srgbClr val="F0431A"/>
                      </a:solidFill>
                      <a:prstDash val="solid"/>
                      <a:round/>
                      <a:headEnd type="none" w="med" len="med"/>
                      <a:tailEnd type="none" w="med" len="med"/>
                    </a:lnR>
                    <a:lnT w="9525" cap="flat" cmpd="sng" algn="ctr">
                      <a:solidFill>
                        <a:srgbClr val="F0431A"/>
                      </a:solidFill>
                      <a:prstDash val="solid"/>
                      <a:round/>
                      <a:headEnd type="none" w="med" len="med"/>
                      <a:tailEnd type="none" w="med" len="med"/>
                    </a:lnT>
                    <a:lnB w="9525" cap="flat" cmpd="sng" algn="ctr">
                      <a:solidFill>
                        <a:srgbClr val="D0431A"/>
                      </a:solidFill>
                      <a:prstDash val="solid"/>
                      <a:round/>
                      <a:headEnd type="none" w="med" len="med"/>
                      <a:tailEnd type="none" w="med" len="med"/>
                    </a:lnB>
                  </a:tcPr>
                </a:tc>
                <a:extLst>
                  <a:ext uri="{0D108BD9-81ED-4DB2-BD59-A6C34878D82A}">
                    <a16:rowId xmlns:a16="http://schemas.microsoft.com/office/drawing/2014/main" val="2889684477"/>
                  </a:ext>
                </a:extLst>
              </a:tr>
              <a:tr h="437539">
                <a:tc>
                  <a:txBody>
                    <a:bodyPr/>
                    <a:lstStyle/>
                    <a:p>
                      <a:pPr algn="r" rtl="0" fontAlgn="b"/>
                      <a:r>
                        <a:rPr lang="en-US" altLang="ko-KR" sz="1100">
                          <a:effectLst/>
                        </a:rPr>
                        <a:t>2017</a:t>
                      </a:r>
                    </a:p>
                  </a:txBody>
                  <a:tcPr marL="3469" marR="3469" marT="2313" marB="2313" anchor="b">
                    <a:lnL w="9525" cap="flat" cmpd="sng" algn="ctr">
                      <a:solidFill>
                        <a:srgbClr val="CCCCCC"/>
                      </a:solidFill>
                      <a:prstDash val="solid"/>
                      <a:round/>
                      <a:headEnd type="none" w="med" len="med"/>
                      <a:tailEnd type="none" w="med" len="med"/>
                    </a:lnL>
                    <a:lnR w="9525" cap="flat" cmpd="sng" algn="ctr">
                      <a:solidFill>
                        <a:srgbClr val="D0431A"/>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100">
                          <a:effectLst/>
                        </a:rPr>
                        <a:t>OpenAI introduces GPT-1, a large language model that can generate realistic and coherent text.</a:t>
                      </a:r>
                    </a:p>
                  </a:txBody>
                  <a:tcPr marL="3469" marR="3469" marT="2313" marB="2313" anchor="b">
                    <a:lnL w="9525" cap="flat" cmpd="sng" algn="ctr">
                      <a:solidFill>
                        <a:srgbClr val="D0431A"/>
                      </a:solidFill>
                      <a:prstDash val="solid"/>
                      <a:round/>
                      <a:headEnd type="none" w="med" len="med"/>
                      <a:tailEnd type="none" w="med" len="med"/>
                    </a:lnL>
                    <a:lnR w="9525" cap="flat" cmpd="sng" algn="ctr">
                      <a:solidFill>
                        <a:srgbClr val="D0431A"/>
                      </a:solidFill>
                      <a:prstDash val="solid"/>
                      <a:round/>
                      <a:headEnd type="none" w="med" len="med"/>
                      <a:tailEnd type="none" w="med" len="med"/>
                    </a:lnR>
                    <a:lnT w="9525" cap="flat" cmpd="sng" algn="ctr">
                      <a:solidFill>
                        <a:srgbClr val="D0431A"/>
                      </a:solidFill>
                      <a:prstDash val="solid"/>
                      <a:round/>
                      <a:headEnd type="none" w="med" len="med"/>
                      <a:tailEnd type="none" w="med" len="med"/>
                    </a:lnT>
                    <a:lnB w="9525" cap="flat" cmpd="sng" algn="ctr">
                      <a:solidFill>
                        <a:srgbClr val="30471A"/>
                      </a:solidFill>
                      <a:prstDash val="solid"/>
                      <a:round/>
                      <a:headEnd type="none" w="med" len="med"/>
                      <a:tailEnd type="none" w="med" len="med"/>
                    </a:lnB>
                  </a:tcPr>
                </a:tc>
                <a:extLst>
                  <a:ext uri="{0D108BD9-81ED-4DB2-BD59-A6C34878D82A}">
                    <a16:rowId xmlns:a16="http://schemas.microsoft.com/office/drawing/2014/main" val="3090144246"/>
                  </a:ext>
                </a:extLst>
              </a:tr>
              <a:tr h="304335">
                <a:tc>
                  <a:txBody>
                    <a:bodyPr/>
                    <a:lstStyle/>
                    <a:p>
                      <a:pPr algn="r" rtl="0" fontAlgn="b"/>
                      <a:r>
                        <a:rPr lang="en-US" altLang="ko-KR" sz="1100">
                          <a:effectLst/>
                        </a:rPr>
                        <a:t>2020</a:t>
                      </a:r>
                    </a:p>
                  </a:txBody>
                  <a:tcPr marL="3469" marR="3469" marT="2313" marB="2313" anchor="b">
                    <a:lnL w="9525" cap="flat" cmpd="sng" algn="ctr">
                      <a:solidFill>
                        <a:srgbClr val="CCCCCC"/>
                      </a:solidFill>
                      <a:prstDash val="solid"/>
                      <a:round/>
                      <a:headEnd type="none" w="med" len="med"/>
                      <a:tailEnd type="none" w="med" len="med"/>
                    </a:lnL>
                    <a:lnR w="9525" cap="flat" cmpd="sng" algn="ctr">
                      <a:solidFill>
                        <a:srgbClr val="30471A"/>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100">
                          <a:effectLst/>
                        </a:rPr>
                        <a:t>OpenAI introduces GPT-3, a larger and more powerful language model.</a:t>
                      </a:r>
                    </a:p>
                  </a:txBody>
                  <a:tcPr marL="3469" marR="3469" marT="2313" marB="2313" anchor="b">
                    <a:lnL w="9525" cap="flat" cmpd="sng" algn="ctr">
                      <a:solidFill>
                        <a:srgbClr val="30471A"/>
                      </a:solidFill>
                      <a:prstDash val="solid"/>
                      <a:round/>
                      <a:headEnd type="none" w="med" len="med"/>
                      <a:tailEnd type="none" w="med" len="med"/>
                    </a:lnL>
                    <a:lnR w="9525" cap="flat" cmpd="sng" algn="ctr">
                      <a:solidFill>
                        <a:srgbClr val="30471A"/>
                      </a:solidFill>
                      <a:prstDash val="solid"/>
                      <a:round/>
                      <a:headEnd type="none" w="med" len="med"/>
                      <a:tailEnd type="none" w="med" len="med"/>
                    </a:lnR>
                    <a:lnT w="9525" cap="flat" cmpd="sng" algn="ctr">
                      <a:solidFill>
                        <a:srgbClr val="30471A"/>
                      </a:solidFill>
                      <a:prstDash val="solid"/>
                      <a:round/>
                      <a:headEnd type="none" w="med" len="med"/>
                      <a:tailEnd type="none" w="med" len="med"/>
                    </a:lnT>
                    <a:lnB w="9525" cap="flat" cmpd="sng" algn="ctr">
                      <a:solidFill>
                        <a:srgbClr val="704C1A"/>
                      </a:solidFill>
                      <a:prstDash val="solid"/>
                      <a:round/>
                      <a:headEnd type="none" w="med" len="med"/>
                      <a:tailEnd type="none" w="med" len="med"/>
                    </a:lnB>
                  </a:tcPr>
                </a:tc>
                <a:extLst>
                  <a:ext uri="{0D108BD9-81ED-4DB2-BD59-A6C34878D82A}">
                    <a16:rowId xmlns:a16="http://schemas.microsoft.com/office/drawing/2014/main" val="4106278749"/>
                  </a:ext>
                </a:extLst>
              </a:tr>
              <a:tr h="304335">
                <a:tc>
                  <a:txBody>
                    <a:bodyPr/>
                    <a:lstStyle/>
                    <a:p>
                      <a:pPr algn="r" rtl="0" fontAlgn="b"/>
                      <a:r>
                        <a:rPr lang="en-US" altLang="ko-KR" sz="1100">
                          <a:effectLst/>
                        </a:rPr>
                        <a:t>2022</a:t>
                      </a:r>
                    </a:p>
                  </a:txBody>
                  <a:tcPr marL="3469" marR="3469" marT="2313" marB="2313" anchor="b">
                    <a:lnL w="9525" cap="flat" cmpd="sng" algn="ctr">
                      <a:solidFill>
                        <a:srgbClr val="CCCCCC"/>
                      </a:solidFill>
                      <a:prstDash val="solid"/>
                      <a:round/>
                      <a:headEnd type="none" w="med" len="med"/>
                      <a:tailEnd type="none" w="med" len="med"/>
                    </a:lnL>
                    <a:lnR w="9525" cap="flat" cmpd="sng" algn="ctr">
                      <a:solidFill>
                        <a:srgbClr val="704C1A"/>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100" dirty="0">
                          <a:effectLst/>
                        </a:rPr>
                        <a:t>Google AI introduces </a:t>
                      </a:r>
                      <a:r>
                        <a:rPr lang="en-US" sz="1100" dirty="0" err="1">
                          <a:effectLst/>
                        </a:rPr>
                        <a:t>PaLM</a:t>
                      </a:r>
                      <a:r>
                        <a:rPr lang="en-US" sz="1100" dirty="0">
                          <a:effectLst/>
                        </a:rPr>
                        <a:t>, the largest language model in the world.</a:t>
                      </a:r>
                    </a:p>
                  </a:txBody>
                  <a:tcPr marL="3469" marR="3469" marT="2313" marB="2313" anchor="b">
                    <a:lnL w="9525" cap="flat" cmpd="sng" algn="ctr">
                      <a:solidFill>
                        <a:srgbClr val="704C1A"/>
                      </a:solidFill>
                      <a:prstDash val="solid"/>
                      <a:round/>
                      <a:headEnd type="none" w="med" len="med"/>
                      <a:tailEnd type="none" w="med" len="med"/>
                    </a:lnL>
                    <a:lnR w="9525" cap="flat" cmpd="sng" algn="ctr">
                      <a:solidFill>
                        <a:srgbClr val="704C1A"/>
                      </a:solidFill>
                      <a:prstDash val="solid"/>
                      <a:round/>
                      <a:headEnd type="none" w="med" len="med"/>
                      <a:tailEnd type="none" w="med" len="med"/>
                    </a:lnR>
                    <a:lnT w="9525" cap="flat" cmpd="sng" algn="ctr">
                      <a:solidFill>
                        <a:srgbClr val="704C1A"/>
                      </a:solidFill>
                      <a:prstDash val="solid"/>
                      <a:round/>
                      <a:headEnd type="none" w="med" len="med"/>
                      <a:tailEnd type="none" w="med" len="med"/>
                    </a:lnT>
                    <a:lnB w="9525" cap="flat" cmpd="sng" algn="ctr">
                      <a:solidFill>
                        <a:srgbClr val="704C1A"/>
                      </a:solidFill>
                      <a:prstDash val="solid"/>
                      <a:round/>
                      <a:headEnd type="none" w="med" len="med"/>
                      <a:tailEnd type="none" w="med" len="med"/>
                    </a:lnB>
                  </a:tcPr>
                </a:tc>
                <a:extLst>
                  <a:ext uri="{0D108BD9-81ED-4DB2-BD59-A6C34878D82A}">
                    <a16:rowId xmlns:a16="http://schemas.microsoft.com/office/drawing/2014/main" val="3443996589"/>
                  </a:ext>
                </a:extLst>
              </a:tr>
            </a:tbl>
          </a:graphicData>
        </a:graphic>
      </p:graphicFrame>
      <p:sp>
        <p:nvSpPr>
          <p:cNvPr id="5" name="직사각형 4">
            <a:extLst>
              <a:ext uri="{FF2B5EF4-FFF2-40B4-BE49-F238E27FC236}">
                <a16:creationId xmlns:a16="http://schemas.microsoft.com/office/drawing/2014/main" id="{F26CE72D-293B-4733-A903-D0C1CC7567B0}"/>
              </a:ext>
            </a:extLst>
          </p:cNvPr>
          <p:cNvSpPr/>
          <p:nvPr/>
        </p:nvSpPr>
        <p:spPr>
          <a:xfrm>
            <a:off x="757806" y="223973"/>
            <a:ext cx="6096000" cy="1477328"/>
          </a:xfrm>
          <a:prstGeom prst="rect">
            <a:avLst/>
          </a:prstGeom>
        </p:spPr>
        <p:txBody>
          <a:bodyPr>
            <a:spAutoFit/>
          </a:bodyPr>
          <a:lstStyle/>
          <a:p>
            <a:pPr>
              <a:buFont typeface="Arial" panose="020B0604020202020204" pitchFamily="34" charset="0"/>
              <a:buChar char="•"/>
            </a:pPr>
            <a:r>
              <a:rPr lang="en-US" altLang="ko-KR" dirty="0">
                <a:solidFill>
                  <a:srgbClr val="1F1F1F"/>
                </a:solidFill>
                <a:latin typeface="Google Sans"/>
              </a:rPr>
              <a:t>A large language model (LLM) chatbot developed by Google AI. Bard is trained on a massive dataset of text and code, and can generate text, translate languages, write different kinds of creative content, and answer your questions in an informative way.</a:t>
            </a:r>
            <a:endParaRPr lang="en-US" altLang="ko-KR" b="0" i="0" dirty="0">
              <a:solidFill>
                <a:srgbClr val="1F1F1F"/>
              </a:solidFill>
              <a:effectLst/>
              <a:latin typeface="Google Sans"/>
            </a:endParaRPr>
          </a:p>
        </p:txBody>
      </p:sp>
    </p:spTree>
    <p:extLst>
      <p:ext uri="{BB962C8B-B14F-4D97-AF65-F5344CB8AC3E}">
        <p14:creationId xmlns:p14="http://schemas.microsoft.com/office/powerpoint/2010/main" val="14975138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C48A389-2EE2-4F7D-9280-10CE630C00D5}"/>
              </a:ext>
            </a:extLst>
          </p:cNvPr>
          <p:cNvSpPr>
            <a:spLocks noGrp="1"/>
          </p:cNvSpPr>
          <p:nvPr>
            <p:ph type="title"/>
          </p:nvPr>
        </p:nvSpPr>
        <p:spPr/>
        <p:txBody>
          <a:bodyPr/>
          <a:lstStyle/>
          <a:p>
            <a:r>
              <a:rPr lang="en-US" altLang="ko-KR" dirty="0"/>
              <a:t>Neural networks</a:t>
            </a:r>
            <a:endParaRPr lang="ko-KR" altLang="en-US" dirty="0"/>
          </a:p>
        </p:txBody>
      </p:sp>
      <p:pic>
        <p:nvPicPr>
          <p:cNvPr id="4098" name="Picture 2" descr="artificial neuron structure">
            <a:extLst>
              <a:ext uri="{FF2B5EF4-FFF2-40B4-BE49-F238E27FC236}">
                <a16:creationId xmlns:a16="http://schemas.microsoft.com/office/drawing/2014/main" id="{0628F27A-F84D-46B1-BE4D-3BFB40E0304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37590" y="1981561"/>
            <a:ext cx="8553796" cy="4067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94587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557E3DB-F337-4280-BB4C-A1E1B549C69B}"/>
              </a:ext>
            </a:extLst>
          </p:cNvPr>
          <p:cNvSpPr>
            <a:spLocks noGrp="1"/>
          </p:cNvSpPr>
          <p:nvPr>
            <p:ph type="title"/>
          </p:nvPr>
        </p:nvSpPr>
        <p:spPr/>
        <p:txBody>
          <a:bodyPr/>
          <a:lstStyle/>
          <a:p>
            <a:r>
              <a:rPr lang="en-US" altLang="ko-KR" dirty="0">
                <a:hlinkClick r:id="rId2"/>
              </a:rPr>
              <a:t>Neural Network Character Recognition</a:t>
            </a:r>
            <a:br>
              <a:rPr lang="en-US" altLang="ko-KR" dirty="0"/>
            </a:br>
            <a:endParaRPr lang="ko-KR" altLang="en-US" dirty="0"/>
          </a:p>
        </p:txBody>
      </p:sp>
      <p:pic>
        <p:nvPicPr>
          <p:cNvPr id="4" name="내용 개체 틀 3">
            <a:extLst>
              <a:ext uri="{FF2B5EF4-FFF2-40B4-BE49-F238E27FC236}">
                <a16:creationId xmlns:a16="http://schemas.microsoft.com/office/drawing/2014/main" id="{D15F08A2-5262-4FBA-899F-6C7057B80241}"/>
              </a:ext>
            </a:extLst>
          </p:cNvPr>
          <p:cNvPicPr>
            <a:picLocks noGrp="1" noChangeAspect="1"/>
          </p:cNvPicPr>
          <p:nvPr>
            <p:ph idx="1"/>
          </p:nvPr>
        </p:nvPicPr>
        <p:blipFill>
          <a:blip r:embed="rId3"/>
          <a:stretch>
            <a:fillRect/>
          </a:stretch>
        </p:blipFill>
        <p:spPr>
          <a:xfrm>
            <a:off x="2545773" y="1860767"/>
            <a:ext cx="6791325" cy="5153891"/>
          </a:xfrm>
          <a:prstGeom prst="rect">
            <a:avLst/>
          </a:prstGeom>
        </p:spPr>
      </p:pic>
    </p:spTree>
    <p:extLst>
      <p:ext uri="{BB962C8B-B14F-4D97-AF65-F5344CB8AC3E}">
        <p14:creationId xmlns:p14="http://schemas.microsoft.com/office/powerpoint/2010/main" val="217207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표 5">
            <a:extLst>
              <a:ext uri="{FF2B5EF4-FFF2-40B4-BE49-F238E27FC236}">
                <a16:creationId xmlns:a16="http://schemas.microsoft.com/office/drawing/2014/main" id="{E7151504-C6E6-45B2-A5E1-00AF447EFE48}"/>
              </a:ext>
            </a:extLst>
          </p:cNvPr>
          <p:cNvGraphicFramePr>
            <a:graphicFrameLocks noGrp="1"/>
          </p:cNvGraphicFramePr>
          <p:nvPr>
            <p:extLst>
              <p:ext uri="{D42A27DB-BD31-4B8C-83A1-F6EECF244321}">
                <p14:modId xmlns:p14="http://schemas.microsoft.com/office/powerpoint/2010/main" val="1125944597"/>
              </p:ext>
            </p:extLst>
          </p:nvPr>
        </p:nvGraphicFramePr>
        <p:xfrm>
          <a:off x="838200" y="877461"/>
          <a:ext cx="10515600" cy="5340285"/>
        </p:xfrm>
        <a:graphic>
          <a:graphicData uri="http://schemas.openxmlformats.org/drawingml/2006/table">
            <a:tbl>
              <a:tblPr/>
              <a:tblGrid>
                <a:gridCol w="3505200">
                  <a:extLst>
                    <a:ext uri="{9D8B030D-6E8A-4147-A177-3AD203B41FA5}">
                      <a16:colId xmlns:a16="http://schemas.microsoft.com/office/drawing/2014/main" val="2552423038"/>
                    </a:ext>
                  </a:extLst>
                </a:gridCol>
                <a:gridCol w="3505200">
                  <a:extLst>
                    <a:ext uri="{9D8B030D-6E8A-4147-A177-3AD203B41FA5}">
                      <a16:colId xmlns:a16="http://schemas.microsoft.com/office/drawing/2014/main" val="3830129273"/>
                    </a:ext>
                  </a:extLst>
                </a:gridCol>
                <a:gridCol w="3505200">
                  <a:extLst>
                    <a:ext uri="{9D8B030D-6E8A-4147-A177-3AD203B41FA5}">
                      <a16:colId xmlns:a16="http://schemas.microsoft.com/office/drawing/2014/main" val="2345797549"/>
                    </a:ext>
                  </a:extLst>
                </a:gridCol>
              </a:tblGrid>
              <a:tr h="447306">
                <a:tc>
                  <a:txBody>
                    <a:bodyPr/>
                    <a:lstStyle/>
                    <a:p>
                      <a:pPr algn="l"/>
                      <a:r>
                        <a:rPr lang="en-US" sz="2400" b="0" dirty="0">
                          <a:effectLst/>
                          <a:highlight>
                            <a:srgbClr val="C0C0C0"/>
                          </a:highlight>
                          <a:latin typeface="Google Sans"/>
                        </a:rPr>
                        <a:t>Feature</a:t>
                      </a:r>
                    </a:p>
                  </a:txBody>
                  <a:tcPr anchor="ctr">
                    <a:lnL>
                      <a:noFill/>
                    </a:lnL>
                    <a:lnR>
                      <a:noFill/>
                    </a:lnR>
                    <a:lnT>
                      <a:noFill/>
                    </a:lnT>
                    <a:lnB>
                      <a:noFill/>
                    </a:lnB>
                    <a:solidFill>
                      <a:srgbClr val="FFFFFF"/>
                    </a:solidFill>
                  </a:tcPr>
                </a:tc>
                <a:tc>
                  <a:txBody>
                    <a:bodyPr/>
                    <a:lstStyle/>
                    <a:p>
                      <a:pPr algn="l"/>
                      <a:r>
                        <a:rPr lang="en-US" sz="2400" b="0" dirty="0">
                          <a:effectLst/>
                          <a:highlight>
                            <a:srgbClr val="C0C0C0"/>
                          </a:highlight>
                          <a:latin typeface="Google Sans"/>
                        </a:rPr>
                        <a:t>AlphaGo   2016</a:t>
                      </a:r>
                    </a:p>
                  </a:txBody>
                  <a:tcPr anchor="ctr">
                    <a:lnL>
                      <a:noFill/>
                    </a:lnL>
                    <a:lnR>
                      <a:noFill/>
                    </a:lnR>
                    <a:lnT>
                      <a:noFill/>
                    </a:lnT>
                    <a:lnB>
                      <a:noFill/>
                    </a:lnB>
                    <a:solidFill>
                      <a:srgbClr val="FFFFFF"/>
                    </a:solidFill>
                  </a:tcPr>
                </a:tc>
                <a:tc>
                  <a:txBody>
                    <a:bodyPr/>
                    <a:lstStyle/>
                    <a:p>
                      <a:pPr algn="l"/>
                      <a:r>
                        <a:rPr lang="en-US" sz="2400" b="0" dirty="0" err="1">
                          <a:effectLst/>
                          <a:highlight>
                            <a:srgbClr val="C0C0C0"/>
                          </a:highlight>
                          <a:latin typeface="Google Sans"/>
                        </a:rPr>
                        <a:t>AlphaZero</a:t>
                      </a:r>
                      <a:r>
                        <a:rPr lang="en-US" sz="2400" b="0" dirty="0">
                          <a:effectLst/>
                          <a:highlight>
                            <a:srgbClr val="C0C0C0"/>
                          </a:highlight>
                          <a:latin typeface="Google Sans"/>
                        </a:rPr>
                        <a:t>  2017</a:t>
                      </a:r>
                    </a:p>
                  </a:txBody>
                  <a:tcPr anchor="ctr">
                    <a:lnL>
                      <a:noFill/>
                    </a:lnL>
                    <a:lnR>
                      <a:noFill/>
                    </a:lnR>
                    <a:lnT>
                      <a:noFill/>
                    </a:lnT>
                    <a:lnB>
                      <a:noFill/>
                    </a:lnB>
                    <a:solidFill>
                      <a:srgbClr val="FFFFFF"/>
                    </a:solidFill>
                  </a:tcPr>
                </a:tc>
                <a:extLst>
                  <a:ext uri="{0D108BD9-81ED-4DB2-BD59-A6C34878D82A}">
                    <a16:rowId xmlns:a16="http://schemas.microsoft.com/office/drawing/2014/main" val="2155328185"/>
                  </a:ext>
                </a:extLst>
              </a:tr>
              <a:tr h="2050149">
                <a:tc>
                  <a:txBody>
                    <a:bodyPr/>
                    <a:lstStyle/>
                    <a:p>
                      <a:endParaRPr lang="en-US" b="0" dirty="0">
                        <a:effectLst/>
                        <a:latin typeface="Google Sans"/>
                      </a:endParaRPr>
                    </a:p>
                    <a:p>
                      <a:endParaRPr lang="en-US" b="0" dirty="0">
                        <a:effectLst/>
                        <a:latin typeface="Google Sans"/>
                      </a:endParaRPr>
                    </a:p>
                    <a:p>
                      <a:endParaRPr lang="en-US" b="0" dirty="0">
                        <a:effectLst/>
                        <a:latin typeface="Google Sans"/>
                      </a:endParaRPr>
                    </a:p>
                    <a:p>
                      <a:r>
                        <a:rPr lang="en-US" b="0" dirty="0">
                          <a:effectLst/>
                          <a:latin typeface="Google Sans"/>
                        </a:rPr>
                        <a:t>Training data</a:t>
                      </a:r>
                    </a:p>
                  </a:txBody>
                  <a:tcPr marL="152400" marR="152400" marT="152400" marB="152400" anchor="ctr">
                    <a:lnL>
                      <a:noFill/>
                    </a:lnL>
                    <a:lnR>
                      <a:noFill/>
                    </a:lnR>
                    <a:lnT>
                      <a:noFill/>
                    </a:lnT>
                    <a:lnB>
                      <a:noFill/>
                    </a:lnB>
                    <a:solidFill>
                      <a:srgbClr val="FFFFFF"/>
                    </a:solidFill>
                  </a:tcPr>
                </a:tc>
                <a:tc>
                  <a:txBody>
                    <a:bodyPr/>
                    <a:lstStyle/>
                    <a:p>
                      <a:endParaRPr lang="en-US" b="0" dirty="0">
                        <a:effectLst/>
                        <a:latin typeface="Google Sans"/>
                      </a:endParaRPr>
                    </a:p>
                    <a:p>
                      <a:r>
                        <a:rPr lang="en-US" b="0" dirty="0">
                          <a:solidFill>
                            <a:schemeClr val="accent4">
                              <a:lumMod val="40000"/>
                              <a:lumOff val="60000"/>
                            </a:schemeClr>
                          </a:solidFill>
                          <a:effectLst/>
                          <a:highlight>
                            <a:srgbClr val="0000FF"/>
                          </a:highlight>
                          <a:latin typeface="Google Sans"/>
                        </a:rPr>
                        <a:t>CPU</a:t>
                      </a:r>
                    </a:p>
                    <a:p>
                      <a:endParaRPr lang="en-US" b="0" dirty="0">
                        <a:effectLst/>
                        <a:latin typeface="Google Sans"/>
                      </a:endParaRPr>
                    </a:p>
                    <a:p>
                      <a:r>
                        <a:rPr lang="en-US" b="0" dirty="0">
                          <a:effectLst/>
                          <a:latin typeface="Google Sans"/>
                        </a:rPr>
                        <a:t>30 million human Go games</a:t>
                      </a:r>
                    </a:p>
                    <a:p>
                      <a:r>
                        <a:rPr lang="en-US" b="0" dirty="0">
                          <a:solidFill>
                            <a:schemeClr val="accent4">
                              <a:lumMod val="40000"/>
                              <a:lumOff val="60000"/>
                            </a:schemeClr>
                          </a:solidFill>
                          <a:effectLst/>
                          <a:highlight>
                            <a:srgbClr val="0000FF"/>
                          </a:highlight>
                          <a:latin typeface="Google Sans"/>
                        </a:rPr>
                        <a:t>Machine</a:t>
                      </a:r>
                      <a:r>
                        <a:rPr lang="ko-KR" altLang="en-US" b="0" dirty="0">
                          <a:solidFill>
                            <a:schemeClr val="accent4">
                              <a:lumMod val="40000"/>
                              <a:lumOff val="60000"/>
                            </a:schemeClr>
                          </a:solidFill>
                          <a:effectLst/>
                          <a:highlight>
                            <a:srgbClr val="0000FF"/>
                          </a:highlight>
                          <a:latin typeface="Google Sans"/>
                        </a:rPr>
                        <a:t> </a:t>
                      </a:r>
                      <a:r>
                        <a:rPr lang="en-US" altLang="ko-KR" b="0" dirty="0">
                          <a:solidFill>
                            <a:schemeClr val="accent4">
                              <a:lumMod val="40000"/>
                              <a:lumOff val="60000"/>
                            </a:schemeClr>
                          </a:solidFill>
                          <a:effectLst/>
                          <a:highlight>
                            <a:srgbClr val="0000FF"/>
                          </a:highlight>
                          <a:latin typeface="Google Sans"/>
                        </a:rPr>
                        <a:t>learning</a:t>
                      </a:r>
                      <a:endParaRPr lang="en-US" b="0" dirty="0">
                        <a:solidFill>
                          <a:schemeClr val="accent4">
                            <a:lumMod val="40000"/>
                            <a:lumOff val="60000"/>
                          </a:schemeClr>
                        </a:solidFill>
                        <a:effectLst/>
                        <a:highlight>
                          <a:srgbClr val="0000FF"/>
                        </a:highlight>
                        <a:latin typeface="Google Sans"/>
                      </a:endParaRPr>
                    </a:p>
                  </a:txBody>
                  <a:tcPr marL="152400" marR="152400" marT="152400" marB="152400" anchor="ctr">
                    <a:lnL>
                      <a:noFill/>
                    </a:lnL>
                    <a:lnR>
                      <a:noFill/>
                    </a:lnR>
                    <a:lnT>
                      <a:noFill/>
                    </a:lnT>
                    <a:lnB>
                      <a:noFill/>
                    </a:lnB>
                    <a:solidFill>
                      <a:srgbClr val="FFFFFF"/>
                    </a:solidFill>
                  </a:tcPr>
                </a:tc>
                <a:tc>
                  <a:txBody>
                    <a:bodyPr/>
                    <a:lstStyle/>
                    <a:p>
                      <a:endParaRPr lang="en-US" b="0" dirty="0">
                        <a:effectLst/>
                        <a:latin typeface="Google Sans"/>
                      </a:endParaRPr>
                    </a:p>
                    <a:p>
                      <a:r>
                        <a:rPr lang="en-US" b="0" dirty="0">
                          <a:solidFill>
                            <a:schemeClr val="accent4">
                              <a:lumMod val="40000"/>
                              <a:lumOff val="60000"/>
                            </a:schemeClr>
                          </a:solidFill>
                          <a:effectLst/>
                          <a:highlight>
                            <a:srgbClr val="0000FF"/>
                          </a:highlight>
                          <a:latin typeface="Google Sans"/>
                        </a:rPr>
                        <a:t>GPU  (TPU)</a:t>
                      </a:r>
                    </a:p>
                    <a:p>
                      <a:endParaRPr lang="en-US" b="0" dirty="0">
                        <a:effectLst/>
                        <a:latin typeface="Google Sans"/>
                      </a:endParaRPr>
                    </a:p>
                    <a:p>
                      <a:r>
                        <a:rPr lang="en-US" b="0" dirty="0">
                          <a:effectLst/>
                          <a:latin typeface="Google Sans"/>
                        </a:rPr>
                        <a:t>Self-play Go games</a:t>
                      </a:r>
                    </a:p>
                    <a:p>
                      <a:r>
                        <a:rPr lang="en-US" b="0" dirty="0">
                          <a:solidFill>
                            <a:schemeClr val="accent4">
                              <a:lumMod val="40000"/>
                              <a:lumOff val="60000"/>
                            </a:schemeClr>
                          </a:solidFill>
                          <a:effectLst/>
                          <a:highlight>
                            <a:srgbClr val="0000FF"/>
                          </a:highlight>
                          <a:latin typeface="Google Sans"/>
                        </a:rPr>
                        <a:t>Deep Learning</a:t>
                      </a:r>
                    </a:p>
                  </a:txBody>
                  <a:tcPr marL="152400" marR="152400" marT="152400" marB="152400" anchor="ctr">
                    <a:lnL>
                      <a:noFill/>
                    </a:lnL>
                    <a:lnR>
                      <a:noFill/>
                    </a:lnR>
                    <a:lnT>
                      <a:noFill/>
                    </a:lnT>
                    <a:lnB>
                      <a:noFill/>
                    </a:lnB>
                    <a:solidFill>
                      <a:srgbClr val="FFFFFF"/>
                    </a:solidFill>
                  </a:tcPr>
                </a:tc>
                <a:extLst>
                  <a:ext uri="{0D108BD9-81ED-4DB2-BD59-A6C34878D82A}">
                    <a16:rowId xmlns:a16="http://schemas.microsoft.com/office/drawing/2014/main" val="4215356694"/>
                  </a:ext>
                </a:extLst>
              </a:tr>
              <a:tr h="708234">
                <a:tc>
                  <a:txBody>
                    <a:bodyPr/>
                    <a:lstStyle/>
                    <a:p>
                      <a:r>
                        <a:rPr lang="en-US" b="0">
                          <a:effectLst/>
                          <a:latin typeface="Google Sans"/>
                        </a:rPr>
                        <a:t>Neural network architecture</a:t>
                      </a:r>
                    </a:p>
                  </a:txBody>
                  <a:tcPr marL="152400" marR="152400" marT="152400" marB="152400" anchor="ctr">
                    <a:lnL>
                      <a:noFill/>
                    </a:lnL>
                    <a:lnR>
                      <a:noFill/>
                    </a:lnR>
                    <a:lnT>
                      <a:noFill/>
                    </a:lnT>
                    <a:lnB>
                      <a:noFill/>
                    </a:lnB>
                    <a:solidFill>
                      <a:srgbClr val="FFFFFF"/>
                    </a:solidFill>
                  </a:tcPr>
                </a:tc>
                <a:tc>
                  <a:txBody>
                    <a:bodyPr/>
                    <a:lstStyle/>
                    <a:p>
                      <a:r>
                        <a:rPr lang="en-US" b="0" dirty="0">
                          <a:effectLst/>
                          <a:latin typeface="Google Sans"/>
                        </a:rPr>
                        <a:t>Two-network</a:t>
                      </a:r>
                    </a:p>
                  </a:txBody>
                  <a:tcPr marL="152400" marR="152400" marT="152400" marB="152400" anchor="ctr">
                    <a:lnL>
                      <a:noFill/>
                    </a:lnL>
                    <a:lnR>
                      <a:noFill/>
                    </a:lnR>
                    <a:lnT>
                      <a:noFill/>
                    </a:lnT>
                    <a:lnB>
                      <a:noFill/>
                    </a:lnB>
                    <a:solidFill>
                      <a:srgbClr val="FFFFFF"/>
                    </a:solidFill>
                  </a:tcPr>
                </a:tc>
                <a:tc>
                  <a:txBody>
                    <a:bodyPr/>
                    <a:lstStyle/>
                    <a:p>
                      <a:r>
                        <a:rPr lang="en-US" b="0" dirty="0">
                          <a:effectLst/>
                          <a:latin typeface="Google Sans"/>
                        </a:rPr>
                        <a:t>Single-network</a:t>
                      </a:r>
                    </a:p>
                  </a:txBody>
                  <a:tcPr marL="152400" marR="152400" marT="152400" marB="152400" anchor="ctr">
                    <a:lnL>
                      <a:noFill/>
                    </a:lnL>
                    <a:lnR>
                      <a:noFill/>
                    </a:lnR>
                    <a:lnT>
                      <a:noFill/>
                    </a:lnT>
                    <a:lnB>
                      <a:noFill/>
                    </a:lnB>
                    <a:solidFill>
                      <a:srgbClr val="FFFFFF"/>
                    </a:solidFill>
                  </a:tcPr>
                </a:tc>
                <a:extLst>
                  <a:ext uri="{0D108BD9-81ED-4DB2-BD59-A6C34878D82A}">
                    <a16:rowId xmlns:a16="http://schemas.microsoft.com/office/drawing/2014/main" val="1366292567"/>
                  </a:ext>
                </a:extLst>
              </a:tr>
              <a:tr h="708234">
                <a:tc>
                  <a:txBody>
                    <a:bodyPr/>
                    <a:lstStyle/>
                    <a:p>
                      <a:r>
                        <a:rPr lang="en-US" b="0">
                          <a:effectLst/>
                          <a:latin typeface="Google Sans"/>
                        </a:rPr>
                        <a:t>Monte Carlo tree search</a:t>
                      </a:r>
                    </a:p>
                  </a:txBody>
                  <a:tcPr marL="152400" marR="152400" marT="152400" marB="152400" anchor="ctr">
                    <a:lnL>
                      <a:noFill/>
                    </a:lnL>
                    <a:lnR>
                      <a:noFill/>
                    </a:lnR>
                    <a:lnT>
                      <a:noFill/>
                    </a:lnT>
                    <a:lnB>
                      <a:noFill/>
                    </a:lnB>
                    <a:solidFill>
                      <a:srgbClr val="FFFFFF"/>
                    </a:solidFill>
                  </a:tcPr>
                </a:tc>
                <a:tc>
                  <a:txBody>
                    <a:bodyPr/>
                    <a:lstStyle/>
                    <a:p>
                      <a:r>
                        <a:rPr lang="en-US" b="0">
                          <a:effectLst/>
                          <a:latin typeface="Google Sans"/>
                        </a:rPr>
                        <a:t>MCTS</a:t>
                      </a:r>
                    </a:p>
                  </a:txBody>
                  <a:tcPr marL="152400" marR="152400" marT="152400" marB="152400" anchor="ctr">
                    <a:lnL>
                      <a:noFill/>
                    </a:lnL>
                    <a:lnR>
                      <a:noFill/>
                    </a:lnR>
                    <a:lnT>
                      <a:noFill/>
                    </a:lnT>
                    <a:lnB>
                      <a:noFill/>
                    </a:lnB>
                    <a:solidFill>
                      <a:srgbClr val="FFFFFF"/>
                    </a:solidFill>
                  </a:tcPr>
                </a:tc>
                <a:tc>
                  <a:txBody>
                    <a:bodyPr/>
                    <a:lstStyle/>
                    <a:p>
                      <a:r>
                        <a:rPr lang="en-US" b="0">
                          <a:effectLst/>
                          <a:latin typeface="Google Sans"/>
                        </a:rPr>
                        <a:t>MCTS with modifications</a:t>
                      </a:r>
                    </a:p>
                  </a:txBody>
                  <a:tcPr marL="152400" marR="152400" marT="152400" marB="152400" anchor="ctr">
                    <a:lnL>
                      <a:noFill/>
                    </a:lnL>
                    <a:lnR>
                      <a:noFill/>
                    </a:lnR>
                    <a:lnT>
                      <a:noFill/>
                    </a:lnT>
                    <a:lnB>
                      <a:noFill/>
                    </a:lnB>
                    <a:solidFill>
                      <a:srgbClr val="FFFFFF"/>
                    </a:solidFill>
                  </a:tcPr>
                </a:tc>
                <a:extLst>
                  <a:ext uri="{0D108BD9-81ED-4DB2-BD59-A6C34878D82A}">
                    <a16:rowId xmlns:a16="http://schemas.microsoft.com/office/drawing/2014/main" val="3134834162"/>
                  </a:ext>
                </a:extLst>
              </a:tr>
              <a:tr h="708234">
                <a:tc>
                  <a:txBody>
                    <a:bodyPr/>
                    <a:lstStyle/>
                    <a:p>
                      <a:r>
                        <a:rPr lang="en-US" b="0" dirty="0">
                          <a:effectLst/>
                          <a:latin typeface="Google Sans"/>
                        </a:rPr>
                        <a:t>Peak Elo rating</a:t>
                      </a:r>
                    </a:p>
                  </a:txBody>
                  <a:tcPr marL="152400" marR="152400" marT="152400" marB="152400" anchor="ctr">
                    <a:lnL>
                      <a:noFill/>
                    </a:lnL>
                    <a:lnR>
                      <a:noFill/>
                    </a:lnR>
                    <a:lnT>
                      <a:noFill/>
                    </a:lnT>
                    <a:lnB>
                      <a:noFill/>
                    </a:lnB>
                    <a:solidFill>
                      <a:srgbClr val="FFFFFF"/>
                    </a:solidFill>
                  </a:tcPr>
                </a:tc>
                <a:tc>
                  <a:txBody>
                    <a:bodyPr/>
                    <a:lstStyle/>
                    <a:p>
                      <a:r>
                        <a:rPr lang="en-US" altLang="ko-KR" b="0">
                          <a:effectLst/>
                          <a:latin typeface="Google Sans"/>
                        </a:rPr>
                        <a:t>3,900</a:t>
                      </a:r>
                    </a:p>
                  </a:txBody>
                  <a:tcPr marL="152400" marR="152400" marT="152400" marB="152400" anchor="ctr">
                    <a:lnL>
                      <a:noFill/>
                    </a:lnL>
                    <a:lnR>
                      <a:noFill/>
                    </a:lnR>
                    <a:lnT>
                      <a:noFill/>
                    </a:lnT>
                    <a:lnB>
                      <a:noFill/>
                    </a:lnB>
                    <a:solidFill>
                      <a:srgbClr val="FFFFFF"/>
                    </a:solidFill>
                  </a:tcPr>
                </a:tc>
                <a:tc>
                  <a:txBody>
                    <a:bodyPr/>
                    <a:lstStyle/>
                    <a:p>
                      <a:r>
                        <a:rPr lang="en-US" altLang="ko-KR" b="0">
                          <a:effectLst/>
                          <a:latin typeface="Google Sans"/>
                        </a:rPr>
                        <a:t>4,823</a:t>
                      </a:r>
                    </a:p>
                  </a:txBody>
                  <a:tcPr marL="152400" marR="152400" marT="152400" marB="152400" anchor="ctr">
                    <a:lnL>
                      <a:noFill/>
                    </a:lnL>
                    <a:lnR>
                      <a:noFill/>
                    </a:lnR>
                    <a:lnT>
                      <a:noFill/>
                    </a:lnT>
                    <a:lnB>
                      <a:noFill/>
                    </a:lnB>
                    <a:solidFill>
                      <a:srgbClr val="FFFFFF"/>
                    </a:solidFill>
                  </a:tcPr>
                </a:tc>
                <a:extLst>
                  <a:ext uri="{0D108BD9-81ED-4DB2-BD59-A6C34878D82A}">
                    <a16:rowId xmlns:a16="http://schemas.microsoft.com/office/drawing/2014/main" val="2215890484"/>
                  </a:ext>
                </a:extLst>
              </a:tr>
              <a:tr h="708234">
                <a:tc>
                  <a:txBody>
                    <a:bodyPr/>
                    <a:lstStyle/>
                    <a:p>
                      <a:r>
                        <a:rPr lang="en-US" b="0">
                          <a:effectLst/>
                          <a:latin typeface="Google Sans"/>
                        </a:rPr>
                        <a:t>Versatility</a:t>
                      </a:r>
                    </a:p>
                  </a:txBody>
                  <a:tcPr marL="152400" marR="152400" marT="152400" marB="152400" anchor="ctr">
                    <a:lnL>
                      <a:noFill/>
                    </a:lnL>
                    <a:lnR>
                      <a:noFill/>
                    </a:lnR>
                    <a:lnT>
                      <a:noFill/>
                    </a:lnT>
                    <a:lnB>
                      <a:noFill/>
                    </a:lnB>
                    <a:solidFill>
                      <a:srgbClr val="FFFFFF"/>
                    </a:solidFill>
                  </a:tcPr>
                </a:tc>
                <a:tc>
                  <a:txBody>
                    <a:bodyPr/>
                    <a:lstStyle/>
                    <a:p>
                      <a:r>
                        <a:rPr lang="en-US" b="0">
                          <a:effectLst/>
                          <a:latin typeface="Google Sans"/>
                        </a:rPr>
                        <a:t>Can only play Go</a:t>
                      </a:r>
                    </a:p>
                  </a:txBody>
                  <a:tcPr marL="152400" marR="152400" marT="152400" marB="152400" anchor="ctr">
                    <a:lnL>
                      <a:noFill/>
                    </a:lnL>
                    <a:lnR>
                      <a:noFill/>
                    </a:lnR>
                    <a:lnT>
                      <a:noFill/>
                    </a:lnT>
                    <a:lnB>
                      <a:noFill/>
                    </a:lnB>
                    <a:solidFill>
                      <a:srgbClr val="FFFFFF"/>
                    </a:solidFill>
                  </a:tcPr>
                </a:tc>
                <a:tc>
                  <a:txBody>
                    <a:bodyPr/>
                    <a:lstStyle/>
                    <a:p>
                      <a:r>
                        <a:rPr lang="en-US" b="0" dirty="0">
                          <a:effectLst/>
                          <a:latin typeface="Google Sans"/>
                        </a:rPr>
                        <a:t>Can play Go, chess, and shogi</a:t>
                      </a:r>
                    </a:p>
                  </a:txBody>
                  <a:tcPr marL="152400" marR="152400" marT="152400" marB="152400" anchor="ctr">
                    <a:lnL>
                      <a:noFill/>
                    </a:lnL>
                    <a:lnR>
                      <a:noFill/>
                    </a:lnR>
                    <a:lnT>
                      <a:noFill/>
                    </a:lnT>
                    <a:lnB>
                      <a:noFill/>
                    </a:lnB>
                    <a:solidFill>
                      <a:srgbClr val="FFFFFF"/>
                    </a:solidFill>
                  </a:tcPr>
                </a:tc>
                <a:extLst>
                  <a:ext uri="{0D108BD9-81ED-4DB2-BD59-A6C34878D82A}">
                    <a16:rowId xmlns:a16="http://schemas.microsoft.com/office/drawing/2014/main" val="3668327594"/>
                  </a:ext>
                </a:extLst>
              </a:tr>
            </a:tbl>
          </a:graphicData>
        </a:graphic>
      </p:graphicFrame>
      <p:cxnSp>
        <p:nvCxnSpPr>
          <p:cNvPr id="8" name="직선 연결선 7">
            <a:extLst>
              <a:ext uri="{FF2B5EF4-FFF2-40B4-BE49-F238E27FC236}">
                <a16:creationId xmlns:a16="http://schemas.microsoft.com/office/drawing/2014/main" id="{405F404F-3253-45DC-9F87-29C062833760}"/>
              </a:ext>
            </a:extLst>
          </p:cNvPr>
          <p:cNvCxnSpPr/>
          <p:nvPr/>
        </p:nvCxnSpPr>
        <p:spPr>
          <a:xfrm>
            <a:off x="932577" y="1602296"/>
            <a:ext cx="98402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93400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91F6026-84F3-430A-95FF-8F538B80704C}"/>
              </a:ext>
            </a:extLst>
          </p:cNvPr>
          <p:cNvSpPr>
            <a:spLocks noGrp="1"/>
          </p:cNvSpPr>
          <p:nvPr>
            <p:ph type="title"/>
          </p:nvPr>
        </p:nvSpPr>
        <p:spPr/>
        <p:txBody>
          <a:bodyPr/>
          <a:lstStyle/>
          <a:p>
            <a:pPr algn="ctr"/>
            <a:r>
              <a:rPr lang="en-US" altLang="ko-KR" dirty="0"/>
              <a:t>Neural networks</a:t>
            </a:r>
            <a:br>
              <a:rPr lang="en-US" altLang="ko-KR" dirty="0"/>
            </a:br>
            <a:endParaRPr lang="ko-KR" altLang="en-US" dirty="0"/>
          </a:p>
        </p:txBody>
      </p:sp>
      <p:pic>
        <p:nvPicPr>
          <p:cNvPr id="3074" name="Picture 2" descr="nodes layer">
            <a:extLst>
              <a:ext uri="{FF2B5EF4-FFF2-40B4-BE49-F238E27FC236}">
                <a16:creationId xmlns:a16="http://schemas.microsoft.com/office/drawing/2014/main" id="{44846040-C83C-4D70-A340-2CB9E80DE32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782" y="1027906"/>
            <a:ext cx="10666435" cy="5360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89916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5234439-6F26-4A93-AF03-F09FE18799BE}"/>
              </a:ext>
            </a:extLst>
          </p:cNvPr>
          <p:cNvSpPr>
            <a:spLocks noGrp="1"/>
          </p:cNvSpPr>
          <p:nvPr>
            <p:ph type="title"/>
          </p:nvPr>
        </p:nvSpPr>
        <p:spPr/>
        <p:txBody>
          <a:bodyPr/>
          <a:lstStyle/>
          <a:p>
            <a:r>
              <a:rPr lang="en-US" altLang="ko-KR" dirty="0"/>
              <a:t>Neural networks</a:t>
            </a:r>
            <a:endParaRPr lang="ko-KR" altLang="en-US" dirty="0"/>
          </a:p>
        </p:txBody>
      </p:sp>
      <p:pic>
        <p:nvPicPr>
          <p:cNvPr id="11266" name="Picture 2" descr="3 (a) Typical Architecture of Deep Learning Neural Network with One Output, One Input, and K Hidden Layers; (b) Artifcial Neuron: Basic Computational Building Block for Neural Networks">
            <a:extLst>
              <a:ext uri="{FF2B5EF4-FFF2-40B4-BE49-F238E27FC236}">
                <a16:creationId xmlns:a16="http://schemas.microsoft.com/office/drawing/2014/main" id="{74C1AE5F-2BAC-47FE-9610-D87880D38DD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47875" y="2272506"/>
            <a:ext cx="8096250" cy="3457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0953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igure thumbnail gr5">
            <a:extLst>
              <a:ext uri="{FF2B5EF4-FFF2-40B4-BE49-F238E27FC236}">
                <a16:creationId xmlns:a16="http://schemas.microsoft.com/office/drawing/2014/main" id="{BA88D438-0E3C-4559-AD89-A7CCE6AE1FC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59312" y="413957"/>
            <a:ext cx="6599136" cy="5763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2488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CE6899-8703-4368-8B63-F06365EB0A27}"/>
              </a:ext>
            </a:extLst>
          </p:cNvPr>
          <p:cNvSpPr>
            <a:spLocks noGrp="1"/>
          </p:cNvSpPr>
          <p:nvPr>
            <p:ph type="title"/>
          </p:nvPr>
        </p:nvSpPr>
        <p:spPr/>
        <p:txBody>
          <a:bodyPr/>
          <a:lstStyle/>
          <a:p>
            <a:r>
              <a:rPr lang="en-US" altLang="ko-KR" dirty="0"/>
              <a:t>Neural network</a:t>
            </a:r>
            <a:endParaRPr lang="ko-KR" altLang="en-US" dirty="0"/>
          </a:p>
        </p:txBody>
      </p:sp>
      <p:pic>
        <p:nvPicPr>
          <p:cNvPr id="4098" name="Picture 2" descr="perception">
            <a:extLst>
              <a:ext uri="{FF2B5EF4-FFF2-40B4-BE49-F238E27FC236}">
                <a16:creationId xmlns:a16="http://schemas.microsoft.com/office/drawing/2014/main" id="{4B243009-9A27-4A47-BAD1-FEEC9E59D5E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0" y="1809525"/>
            <a:ext cx="8549837" cy="468335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65157697-6D67-4F00-B7B3-094F8AFF5F14}"/>
              </a:ext>
            </a:extLst>
          </p:cNvPr>
          <p:cNvSpPr/>
          <p:nvPr/>
        </p:nvSpPr>
        <p:spPr>
          <a:xfrm>
            <a:off x="7857259" y="684474"/>
            <a:ext cx="4031673" cy="2092881"/>
          </a:xfrm>
          <a:prstGeom prst="rect">
            <a:avLst/>
          </a:prstGeom>
        </p:spPr>
        <p:txBody>
          <a:bodyPr wrap="square">
            <a:spAutoFit/>
          </a:bodyPr>
          <a:lstStyle/>
          <a:p>
            <a:pPr>
              <a:buFont typeface="+mj-lt"/>
              <a:buAutoNum type="arabicPeriod"/>
            </a:pPr>
            <a:r>
              <a:rPr lang="en-US" altLang="ko-KR" sz="1000" dirty="0">
                <a:solidFill>
                  <a:srgbClr val="D1D5DB"/>
                </a:solidFill>
                <a:latin typeface="Söhne"/>
              </a:rPr>
              <a:t>Weights: Weights are numerical values assigned to the connections between neurons in different layers of a neural network. Each connection has an associated weight that determines the strength and significance of the signal it carries. During training, these weights are updated through a process called backpropagation, which adjusts them to minimize the difference between the predicted output and the actual output. The weights essentially define the network's ability to capture and represent patterns in the data.</a:t>
            </a:r>
          </a:p>
          <a:p>
            <a:pPr>
              <a:buFont typeface="+mj-lt"/>
              <a:buAutoNum type="arabicPeriod"/>
            </a:pPr>
            <a:r>
              <a:rPr lang="en-US" altLang="ko-KR" sz="1000" dirty="0">
                <a:solidFill>
                  <a:srgbClr val="D1D5DB"/>
                </a:solidFill>
                <a:latin typeface="Söhne"/>
              </a:rPr>
              <a:t>Biases: Biases are additional learnable parameters in a neural network. They act as an offset, allowing the network to adjust the output of each neuron independently. Biases help the network to model more complex relationships in the data by introducing non-linearity. Similar to weights, biases are adjusted during training to improve the network's performance.</a:t>
            </a:r>
            <a:endParaRPr lang="en-US" altLang="ko-KR" sz="1000" b="0" i="0" dirty="0">
              <a:solidFill>
                <a:srgbClr val="D1D5DB"/>
              </a:solidFill>
              <a:effectLst/>
              <a:latin typeface="Söhne"/>
            </a:endParaRPr>
          </a:p>
        </p:txBody>
      </p:sp>
    </p:spTree>
    <p:extLst>
      <p:ext uri="{BB962C8B-B14F-4D97-AF65-F5344CB8AC3E}">
        <p14:creationId xmlns:p14="http://schemas.microsoft.com/office/powerpoint/2010/main" val="4073588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6C7E7C69-4230-4E95-B516-B2DB52324E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5715" y="4723893"/>
            <a:ext cx="4810125" cy="210994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745E0047-0E3B-4BC1-AACB-0382DDD273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0" y="3078932"/>
            <a:ext cx="6667500" cy="19723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perception">
            <a:extLst>
              <a:ext uri="{FF2B5EF4-FFF2-40B4-BE49-F238E27FC236}">
                <a16:creationId xmlns:a16="http://schemas.microsoft.com/office/drawing/2014/main" id="{09FDE72C-BF75-4A09-A344-42714F04CD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952" y="101134"/>
            <a:ext cx="4504449" cy="246740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A7CB8965-0C52-4E59-9886-369FD7B9D8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4537" y="212330"/>
            <a:ext cx="5334000"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6259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A2E27F0-CC42-439C-9938-C80AAC1D7351}"/>
              </a:ext>
            </a:extLst>
          </p:cNvPr>
          <p:cNvSpPr>
            <a:spLocks noGrp="1"/>
          </p:cNvSpPr>
          <p:nvPr>
            <p:ph type="title"/>
          </p:nvPr>
        </p:nvSpPr>
        <p:spPr/>
        <p:txBody>
          <a:bodyPr>
            <a:normAutofit/>
          </a:bodyPr>
          <a:lstStyle/>
          <a:p>
            <a:r>
              <a:rPr lang="en-US" altLang="ko-KR" dirty="0"/>
              <a:t>Mathematical logics of neural networks:</a:t>
            </a:r>
            <a:br>
              <a:rPr lang="en-US" altLang="ko-KR" dirty="0"/>
            </a:br>
            <a:endParaRPr lang="ko-KR" altLang="en-US" dirty="0"/>
          </a:p>
        </p:txBody>
      </p:sp>
      <p:sp>
        <p:nvSpPr>
          <p:cNvPr id="3" name="내용 개체 틀 2">
            <a:extLst>
              <a:ext uri="{FF2B5EF4-FFF2-40B4-BE49-F238E27FC236}">
                <a16:creationId xmlns:a16="http://schemas.microsoft.com/office/drawing/2014/main" id="{D6987995-501D-4050-BCED-CAA0514D8AE1}"/>
              </a:ext>
            </a:extLst>
          </p:cNvPr>
          <p:cNvSpPr>
            <a:spLocks noGrp="1"/>
          </p:cNvSpPr>
          <p:nvPr>
            <p:ph idx="1"/>
          </p:nvPr>
        </p:nvSpPr>
        <p:spPr/>
        <p:txBody>
          <a:bodyPr>
            <a:normAutofit fontScale="92500" lnSpcReduction="20000"/>
          </a:bodyPr>
          <a:lstStyle/>
          <a:p>
            <a:r>
              <a:rPr lang="ko-KR" altLang="en-US" dirty="0"/>
              <a:t>명제 논리 </a:t>
            </a:r>
            <a:r>
              <a:rPr lang="en-US" altLang="ko-KR" dirty="0"/>
              <a:t>(Propositional Logic)</a:t>
            </a:r>
          </a:p>
          <a:p>
            <a:r>
              <a:rPr lang="ko-KR" altLang="en-US" dirty="0"/>
              <a:t>서술 논리 </a:t>
            </a:r>
            <a:r>
              <a:rPr lang="en-US" altLang="ko-KR" dirty="0"/>
              <a:t>(Predicate Logic)</a:t>
            </a:r>
          </a:p>
          <a:p>
            <a:r>
              <a:rPr lang="ko-KR" altLang="en-US" dirty="0"/>
              <a:t>퍼지 논리 </a:t>
            </a:r>
            <a:r>
              <a:rPr lang="en-US" altLang="ko-KR" dirty="0"/>
              <a:t>(Fuzzy Logic)</a:t>
            </a:r>
          </a:p>
          <a:p>
            <a:endParaRPr lang="en-US" altLang="ko-KR" dirty="0"/>
          </a:p>
          <a:p>
            <a:r>
              <a:rPr lang="ko-KR" altLang="en-US" dirty="0">
                <a:solidFill>
                  <a:schemeClr val="accent4">
                    <a:lumMod val="20000"/>
                    <a:lumOff val="80000"/>
                  </a:schemeClr>
                </a:solidFill>
                <a:highlight>
                  <a:srgbClr val="000080"/>
                </a:highlight>
              </a:rPr>
              <a:t>확률 논리 </a:t>
            </a:r>
            <a:r>
              <a:rPr lang="en-US" altLang="ko-KR" dirty="0">
                <a:solidFill>
                  <a:schemeClr val="accent4">
                    <a:lumMod val="20000"/>
                    <a:lumOff val="80000"/>
                  </a:schemeClr>
                </a:solidFill>
                <a:highlight>
                  <a:srgbClr val="000080"/>
                </a:highlight>
              </a:rPr>
              <a:t>(Probabilistic Logic)</a:t>
            </a:r>
          </a:p>
          <a:p>
            <a:r>
              <a:rPr lang="ko-KR" altLang="en-US" dirty="0">
                <a:solidFill>
                  <a:schemeClr val="accent4">
                    <a:lumMod val="20000"/>
                    <a:lumOff val="80000"/>
                  </a:schemeClr>
                </a:solidFill>
                <a:highlight>
                  <a:srgbClr val="000080"/>
                </a:highlight>
              </a:rPr>
              <a:t>선형 대수 </a:t>
            </a:r>
            <a:r>
              <a:rPr lang="en-US" altLang="ko-KR" dirty="0">
                <a:solidFill>
                  <a:schemeClr val="accent4">
                    <a:lumMod val="20000"/>
                    <a:lumOff val="80000"/>
                  </a:schemeClr>
                </a:solidFill>
                <a:highlight>
                  <a:srgbClr val="000080"/>
                </a:highlight>
              </a:rPr>
              <a:t>(Linear Algebra)</a:t>
            </a:r>
          </a:p>
          <a:p>
            <a:r>
              <a:rPr lang="ko-KR" altLang="en-US" dirty="0">
                <a:solidFill>
                  <a:schemeClr val="accent4">
                    <a:lumMod val="20000"/>
                    <a:lumOff val="80000"/>
                  </a:schemeClr>
                </a:solidFill>
                <a:highlight>
                  <a:srgbClr val="000080"/>
                </a:highlight>
              </a:rPr>
              <a:t>미적분학 </a:t>
            </a:r>
            <a:r>
              <a:rPr lang="en-US" altLang="ko-KR" dirty="0">
                <a:solidFill>
                  <a:schemeClr val="accent4">
                    <a:lumMod val="20000"/>
                    <a:lumOff val="80000"/>
                  </a:schemeClr>
                </a:solidFill>
                <a:highlight>
                  <a:srgbClr val="000080"/>
                </a:highlight>
              </a:rPr>
              <a:t>(Calculus)</a:t>
            </a:r>
          </a:p>
          <a:p>
            <a:endParaRPr lang="en-US" altLang="ko-KR" dirty="0"/>
          </a:p>
          <a:p>
            <a:r>
              <a:rPr lang="ko-KR" altLang="en-US" dirty="0"/>
              <a:t>집합론 </a:t>
            </a:r>
            <a:r>
              <a:rPr lang="en-US" altLang="ko-KR" dirty="0"/>
              <a:t>(Set Theory)</a:t>
            </a:r>
          </a:p>
          <a:p>
            <a:r>
              <a:rPr lang="ko-KR" altLang="en-US" dirty="0"/>
              <a:t>그래프 이론 </a:t>
            </a:r>
            <a:r>
              <a:rPr lang="en-US" altLang="ko-KR" dirty="0"/>
              <a:t>(Graph Theory)</a:t>
            </a:r>
          </a:p>
          <a:p>
            <a:endParaRPr lang="ko-KR" altLang="en-US" dirty="0"/>
          </a:p>
        </p:txBody>
      </p:sp>
    </p:spTree>
    <p:extLst>
      <p:ext uri="{BB962C8B-B14F-4D97-AF65-F5344CB8AC3E}">
        <p14:creationId xmlns:p14="http://schemas.microsoft.com/office/powerpoint/2010/main" val="4796450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A6D4897-B445-4C2F-9398-DE91A83AF0D8}"/>
              </a:ext>
            </a:extLst>
          </p:cNvPr>
          <p:cNvSpPr>
            <a:spLocks noGrp="1"/>
          </p:cNvSpPr>
          <p:nvPr>
            <p:ph type="title"/>
          </p:nvPr>
        </p:nvSpPr>
        <p:spPr/>
        <p:txBody>
          <a:bodyPr/>
          <a:lstStyle/>
          <a:p>
            <a:r>
              <a:rPr lang="en-US" altLang="ko-KR" b="1" dirty="0"/>
              <a:t>Gradient Descent</a:t>
            </a:r>
            <a:br>
              <a:rPr lang="en-US" altLang="ko-KR" b="1" dirty="0"/>
            </a:br>
            <a:endParaRPr lang="ko-KR" altLang="en-US" dirty="0"/>
          </a:p>
        </p:txBody>
      </p:sp>
      <p:pic>
        <p:nvPicPr>
          <p:cNvPr id="13314" name="Picture 2" descr="Backpropagation">
            <a:extLst>
              <a:ext uri="{FF2B5EF4-FFF2-40B4-BE49-F238E27FC236}">
                <a16:creationId xmlns:a16="http://schemas.microsoft.com/office/drawing/2014/main" id="{A861CC64-CE1F-4057-B054-23C6A950E22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3338" y="2567581"/>
            <a:ext cx="5725324" cy="2867425"/>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12D6F691-7099-4B99-8A57-9E45D07F9F28}"/>
              </a:ext>
            </a:extLst>
          </p:cNvPr>
          <p:cNvSpPr/>
          <p:nvPr/>
        </p:nvSpPr>
        <p:spPr>
          <a:xfrm>
            <a:off x="5070719" y="3244334"/>
            <a:ext cx="2050561" cy="369332"/>
          </a:xfrm>
          <a:prstGeom prst="rect">
            <a:avLst/>
          </a:prstGeom>
        </p:spPr>
        <p:txBody>
          <a:bodyPr wrap="none">
            <a:spAutoFit/>
          </a:bodyPr>
          <a:lstStyle/>
          <a:p>
            <a:r>
              <a:rPr lang="en-US" altLang="ko-KR" b="1" dirty="0">
                <a:solidFill>
                  <a:srgbClr val="222222"/>
                </a:solidFill>
                <a:latin typeface="Lato"/>
              </a:rPr>
              <a:t>Gradient Descent</a:t>
            </a:r>
            <a:endParaRPr lang="en-US" altLang="ko-KR" b="1" i="0" dirty="0">
              <a:solidFill>
                <a:srgbClr val="222222"/>
              </a:solidFill>
              <a:effectLst/>
              <a:latin typeface="Lato"/>
            </a:endParaRPr>
          </a:p>
        </p:txBody>
      </p:sp>
    </p:spTree>
    <p:extLst>
      <p:ext uri="{BB962C8B-B14F-4D97-AF65-F5344CB8AC3E}">
        <p14:creationId xmlns:p14="http://schemas.microsoft.com/office/powerpoint/2010/main" val="21646275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A6D4897-B445-4C2F-9398-DE91A83AF0D8}"/>
              </a:ext>
            </a:extLst>
          </p:cNvPr>
          <p:cNvSpPr>
            <a:spLocks noGrp="1"/>
          </p:cNvSpPr>
          <p:nvPr>
            <p:ph type="title"/>
          </p:nvPr>
        </p:nvSpPr>
        <p:spPr/>
        <p:txBody>
          <a:bodyPr/>
          <a:lstStyle/>
          <a:p>
            <a:br>
              <a:rPr lang="en-US" altLang="ko-KR" b="1" dirty="0"/>
            </a:br>
            <a:endParaRPr lang="ko-KR" altLang="en-US" dirty="0"/>
          </a:p>
        </p:txBody>
      </p:sp>
      <p:sp>
        <p:nvSpPr>
          <p:cNvPr id="4" name="직사각형 3">
            <a:extLst>
              <a:ext uri="{FF2B5EF4-FFF2-40B4-BE49-F238E27FC236}">
                <a16:creationId xmlns:a16="http://schemas.microsoft.com/office/drawing/2014/main" id="{12D6F691-7099-4B99-8A57-9E45D07F9F28}"/>
              </a:ext>
            </a:extLst>
          </p:cNvPr>
          <p:cNvSpPr/>
          <p:nvPr/>
        </p:nvSpPr>
        <p:spPr>
          <a:xfrm>
            <a:off x="5070719" y="3244334"/>
            <a:ext cx="2050561" cy="369332"/>
          </a:xfrm>
          <a:prstGeom prst="rect">
            <a:avLst/>
          </a:prstGeom>
        </p:spPr>
        <p:txBody>
          <a:bodyPr wrap="none">
            <a:spAutoFit/>
          </a:bodyPr>
          <a:lstStyle/>
          <a:p>
            <a:r>
              <a:rPr lang="en-US" altLang="ko-KR" b="1" dirty="0">
                <a:solidFill>
                  <a:srgbClr val="222222"/>
                </a:solidFill>
                <a:latin typeface="Lato"/>
              </a:rPr>
              <a:t>Gradient Descent</a:t>
            </a:r>
            <a:endParaRPr lang="en-US" altLang="ko-KR" b="1" i="0" dirty="0">
              <a:solidFill>
                <a:srgbClr val="222222"/>
              </a:solidFill>
              <a:effectLst/>
              <a:latin typeface="Lato"/>
            </a:endParaRPr>
          </a:p>
        </p:txBody>
      </p:sp>
      <p:pic>
        <p:nvPicPr>
          <p:cNvPr id="14338" name="Picture 2" descr="Backpropagation">
            <a:extLst>
              <a:ext uri="{FF2B5EF4-FFF2-40B4-BE49-F238E27FC236}">
                <a16:creationId xmlns:a16="http://schemas.microsoft.com/office/drawing/2014/main" id="{A39449A3-213A-44BC-AA79-ECDEF3E165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7523" y="1344802"/>
            <a:ext cx="9209102" cy="456069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C2BE607E-FCC1-41D1-98C6-FB99DB40CF03}"/>
              </a:ext>
            </a:extLst>
          </p:cNvPr>
          <p:cNvPicPr>
            <a:picLocks noChangeAspect="1"/>
          </p:cNvPicPr>
          <p:nvPr/>
        </p:nvPicPr>
        <p:blipFill>
          <a:blip r:embed="rId3"/>
          <a:stretch>
            <a:fillRect/>
          </a:stretch>
        </p:blipFill>
        <p:spPr>
          <a:xfrm>
            <a:off x="0" y="153186"/>
            <a:ext cx="3790950" cy="1933575"/>
          </a:xfrm>
          <a:prstGeom prst="rect">
            <a:avLst/>
          </a:prstGeom>
        </p:spPr>
      </p:pic>
    </p:spTree>
    <p:extLst>
      <p:ext uri="{BB962C8B-B14F-4D97-AF65-F5344CB8AC3E}">
        <p14:creationId xmlns:p14="http://schemas.microsoft.com/office/powerpoint/2010/main" val="9297782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descr="The mostly complete chart of Neural Networks, explained | by Andrew Tch |  Towards Data Science">
            <a:extLst>
              <a:ext uri="{FF2B5EF4-FFF2-40B4-BE49-F238E27FC236}">
                <a16:creationId xmlns:a16="http://schemas.microsoft.com/office/drawing/2014/main" id="{EAB5A7BD-9B1B-47DA-926E-6B9BB9D9630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54400" y="38892"/>
            <a:ext cx="4533900" cy="6800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1361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1" descr="Key Components of AI_11zon.webp">
            <a:extLst>
              <a:ext uri="{FF2B5EF4-FFF2-40B4-BE49-F238E27FC236}">
                <a16:creationId xmlns:a16="http://schemas.microsoft.com/office/drawing/2014/main" id="{412F265D-654F-4672-B56A-D70E8C55BD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1300" y="0"/>
            <a:ext cx="6629400" cy="662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382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A79E2E18-F8F2-4FCE-AD3E-B1A3CBB33C51}"/>
              </a:ext>
            </a:extLst>
          </p:cNvPr>
          <p:cNvSpPr/>
          <p:nvPr/>
        </p:nvSpPr>
        <p:spPr>
          <a:xfrm>
            <a:off x="1068199" y="3734847"/>
            <a:ext cx="6096000" cy="2031325"/>
          </a:xfrm>
          <a:prstGeom prst="rect">
            <a:avLst/>
          </a:prstGeom>
        </p:spPr>
        <p:txBody>
          <a:bodyPr>
            <a:spAutoFit/>
          </a:bodyPr>
          <a:lstStyle/>
          <a:p>
            <a:pPr>
              <a:buFont typeface="Arial" panose="020B0604020202020204" pitchFamily="34" charset="0"/>
              <a:buChar char="•"/>
            </a:pPr>
            <a:r>
              <a:rPr lang="en-US" altLang="ko-KR" dirty="0">
                <a:solidFill>
                  <a:srgbClr val="1F1F1F"/>
                </a:solidFill>
                <a:latin typeface="Google Sans"/>
              </a:rPr>
              <a:t>Lee Sedol: 3,778</a:t>
            </a:r>
          </a:p>
          <a:p>
            <a:pPr>
              <a:buFont typeface="Arial" panose="020B0604020202020204" pitchFamily="34" charset="0"/>
              <a:buChar char="•"/>
            </a:pPr>
            <a:endParaRPr lang="en-US" altLang="ko-KR" dirty="0">
              <a:solidFill>
                <a:srgbClr val="1F1F1F"/>
              </a:solidFill>
              <a:latin typeface="Google Sans"/>
            </a:endParaRPr>
          </a:p>
          <a:p>
            <a:pPr>
              <a:buFont typeface="Arial" panose="020B0604020202020204" pitchFamily="34" charset="0"/>
              <a:buChar char="•"/>
            </a:pPr>
            <a:r>
              <a:rPr lang="en-US" altLang="ko-KR" dirty="0" err="1">
                <a:solidFill>
                  <a:srgbClr val="1F1F1F"/>
                </a:solidFill>
                <a:latin typeface="Google Sans"/>
              </a:rPr>
              <a:t>Ke</a:t>
            </a:r>
            <a:r>
              <a:rPr lang="en-US" altLang="ko-KR" dirty="0">
                <a:solidFill>
                  <a:srgbClr val="1F1F1F"/>
                </a:solidFill>
                <a:latin typeface="Google Sans"/>
              </a:rPr>
              <a:t> </a:t>
            </a:r>
            <a:r>
              <a:rPr lang="en-US" altLang="ko-KR" dirty="0" err="1">
                <a:solidFill>
                  <a:srgbClr val="1F1F1F"/>
                </a:solidFill>
                <a:latin typeface="Google Sans"/>
              </a:rPr>
              <a:t>Jie</a:t>
            </a:r>
            <a:r>
              <a:rPr lang="en-US" altLang="ko-KR" dirty="0">
                <a:solidFill>
                  <a:srgbClr val="1F1F1F"/>
                </a:solidFill>
                <a:latin typeface="Google Sans"/>
              </a:rPr>
              <a:t>: 3,766</a:t>
            </a:r>
          </a:p>
          <a:p>
            <a:pPr>
              <a:buFont typeface="Arial" panose="020B0604020202020204" pitchFamily="34" charset="0"/>
              <a:buChar char="•"/>
            </a:pPr>
            <a:endParaRPr lang="en-US" altLang="ko-KR" dirty="0">
              <a:solidFill>
                <a:srgbClr val="1F1F1F"/>
              </a:solidFill>
              <a:latin typeface="Google Sans"/>
            </a:endParaRPr>
          </a:p>
          <a:p>
            <a:pPr>
              <a:buFont typeface="Arial" panose="020B0604020202020204" pitchFamily="34" charset="0"/>
              <a:buChar char="•"/>
            </a:pPr>
            <a:r>
              <a:rPr lang="en-US" altLang="ko-KR" dirty="0">
                <a:solidFill>
                  <a:srgbClr val="1F1F1F"/>
                </a:solidFill>
                <a:latin typeface="Google Sans"/>
              </a:rPr>
              <a:t>AlphaGo: 3,900</a:t>
            </a:r>
          </a:p>
          <a:p>
            <a:pPr>
              <a:buFont typeface="Arial" panose="020B0604020202020204" pitchFamily="34" charset="0"/>
              <a:buChar char="•"/>
            </a:pPr>
            <a:endParaRPr lang="en-US" altLang="ko-KR" dirty="0">
              <a:solidFill>
                <a:srgbClr val="1F1F1F"/>
              </a:solidFill>
              <a:latin typeface="Google Sans"/>
            </a:endParaRPr>
          </a:p>
          <a:p>
            <a:pPr>
              <a:buFont typeface="Arial" panose="020B0604020202020204" pitchFamily="34" charset="0"/>
              <a:buChar char="•"/>
            </a:pPr>
            <a:r>
              <a:rPr lang="en-US" altLang="ko-KR" dirty="0" err="1">
                <a:solidFill>
                  <a:srgbClr val="1F1F1F"/>
                </a:solidFill>
                <a:latin typeface="Google Sans"/>
              </a:rPr>
              <a:t>AlphaZero</a:t>
            </a:r>
            <a:r>
              <a:rPr lang="en-US" altLang="ko-KR" dirty="0">
                <a:solidFill>
                  <a:srgbClr val="1F1F1F"/>
                </a:solidFill>
                <a:latin typeface="Google Sans"/>
              </a:rPr>
              <a:t>: 4,823</a:t>
            </a:r>
            <a:endParaRPr lang="en-US" altLang="ko-KR" b="0" i="0" dirty="0">
              <a:solidFill>
                <a:srgbClr val="1F1F1F"/>
              </a:solidFill>
              <a:effectLst/>
              <a:latin typeface="Google Sans"/>
            </a:endParaRPr>
          </a:p>
        </p:txBody>
      </p:sp>
      <p:sp>
        <p:nvSpPr>
          <p:cNvPr id="5" name="직사각형 4">
            <a:extLst>
              <a:ext uri="{FF2B5EF4-FFF2-40B4-BE49-F238E27FC236}">
                <a16:creationId xmlns:a16="http://schemas.microsoft.com/office/drawing/2014/main" id="{D90423A4-04E4-40A9-BC13-29D317B9F091}"/>
              </a:ext>
            </a:extLst>
          </p:cNvPr>
          <p:cNvSpPr/>
          <p:nvPr/>
        </p:nvSpPr>
        <p:spPr>
          <a:xfrm>
            <a:off x="1068199" y="1606713"/>
            <a:ext cx="10609276" cy="1200329"/>
          </a:xfrm>
          <a:prstGeom prst="rect">
            <a:avLst/>
          </a:prstGeom>
        </p:spPr>
        <p:txBody>
          <a:bodyPr wrap="square">
            <a:spAutoFit/>
          </a:bodyPr>
          <a:lstStyle/>
          <a:p>
            <a:r>
              <a:rPr lang="en-US" altLang="ko-KR" dirty="0">
                <a:solidFill>
                  <a:srgbClr val="1F1F1F"/>
                </a:solidFill>
                <a:latin typeface="Google Sans"/>
              </a:rPr>
              <a:t>It is a numerical rating system that was originally invented by Arpad Elo, a Hungarian-American physics professor and chess player.</a:t>
            </a:r>
          </a:p>
          <a:p>
            <a:r>
              <a:rPr lang="en-US" altLang="ko-KR" dirty="0">
                <a:solidFill>
                  <a:srgbClr val="1F1F1F"/>
                </a:solidFill>
                <a:latin typeface="Google Sans"/>
              </a:rPr>
              <a:t>The Elo rating system is based on the idea that a player's rating should reflect their probability of winning against another player. The higher a player's rating, the more likely they are to win against a lower-rated player.</a:t>
            </a:r>
            <a:endParaRPr lang="en-US" altLang="ko-KR" b="0" i="0" dirty="0">
              <a:solidFill>
                <a:srgbClr val="1F1F1F"/>
              </a:solidFill>
              <a:effectLst/>
              <a:latin typeface="Google Sans"/>
            </a:endParaRPr>
          </a:p>
        </p:txBody>
      </p:sp>
      <p:sp>
        <p:nvSpPr>
          <p:cNvPr id="6" name="직사각형 5">
            <a:extLst>
              <a:ext uri="{FF2B5EF4-FFF2-40B4-BE49-F238E27FC236}">
                <a16:creationId xmlns:a16="http://schemas.microsoft.com/office/drawing/2014/main" id="{45EB3E2E-654D-4547-9978-2D0C5F6492CB}"/>
              </a:ext>
            </a:extLst>
          </p:cNvPr>
          <p:cNvSpPr/>
          <p:nvPr/>
        </p:nvSpPr>
        <p:spPr>
          <a:xfrm>
            <a:off x="4545126" y="678908"/>
            <a:ext cx="3101747" cy="584775"/>
          </a:xfrm>
          <a:prstGeom prst="rect">
            <a:avLst/>
          </a:prstGeom>
        </p:spPr>
        <p:txBody>
          <a:bodyPr wrap="none">
            <a:spAutoFit/>
          </a:bodyPr>
          <a:lstStyle/>
          <a:p>
            <a:r>
              <a:rPr lang="en-US" altLang="ko-KR" sz="3200" dirty="0">
                <a:solidFill>
                  <a:srgbClr val="1F1F1F"/>
                </a:solidFill>
                <a:latin typeface="Google Sans"/>
              </a:rPr>
              <a:t>Elo rating system </a:t>
            </a:r>
            <a:endParaRPr lang="ko-KR" altLang="en-US" sz="3200" dirty="0"/>
          </a:p>
        </p:txBody>
      </p:sp>
    </p:spTree>
    <p:extLst>
      <p:ext uri="{BB962C8B-B14F-4D97-AF65-F5344CB8AC3E}">
        <p14:creationId xmlns:p14="http://schemas.microsoft.com/office/powerpoint/2010/main" val="42049791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525D2-F44A-4AC0-B26F-C1CF3B774CBF}"/>
              </a:ext>
            </a:extLst>
          </p:cNvPr>
          <p:cNvSpPr>
            <a:spLocks noGrp="1"/>
          </p:cNvSpPr>
          <p:nvPr>
            <p:ph type="title"/>
          </p:nvPr>
        </p:nvSpPr>
        <p:spPr/>
        <p:txBody>
          <a:bodyPr/>
          <a:lstStyle/>
          <a:p>
            <a:r>
              <a:rPr lang="en-US" altLang="ko-KR" dirty="0"/>
              <a:t>chat GPT</a:t>
            </a:r>
            <a:endParaRPr lang="ko-KR" altLang="en-US" dirty="0"/>
          </a:p>
        </p:txBody>
      </p:sp>
      <p:sp>
        <p:nvSpPr>
          <p:cNvPr id="3" name="내용 개체 틀 2">
            <a:extLst>
              <a:ext uri="{FF2B5EF4-FFF2-40B4-BE49-F238E27FC236}">
                <a16:creationId xmlns:a16="http://schemas.microsoft.com/office/drawing/2014/main" id="{E4BE8763-09BB-462A-8B96-E8A3DE4DF49F}"/>
              </a:ext>
            </a:extLst>
          </p:cNvPr>
          <p:cNvSpPr>
            <a:spLocks noGrp="1"/>
          </p:cNvSpPr>
          <p:nvPr>
            <p:ph idx="1"/>
          </p:nvPr>
        </p:nvSpPr>
        <p:spPr/>
        <p:txBody>
          <a:bodyPr>
            <a:normAutofit/>
          </a:bodyPr>
          <a:lstStyle/>
          <a:p>
            <a:r>
              <a:rPr lang="ko-KR" altLang="ko-KR" b="1" i="1" dirty="0" err="1"/>
              <a:t>Generative</a:t>
            </a:r>
            <a:r>
              <a:rPr lang="ko-KR" altLang="ko-KR" b="1" i="1" dirty="0"/>
              <a:t> </a:t>
            </a:r>
            <a:r>
              <a:rPr lang="ko-KR" altLang="ko-KR" b="1" i="1" dirty="0" err="1"/>
              <a:t>Pre-trained</a:t>
            </a:r>
            <a:r>
              <a:rPr lang="ko-KR" altLang="ko-KR" b="1" i="1" dirty="0"/>
              <a:t> </a:t>
            </a:r>
            <a:r>
              <a:rPr lang="ko-KR" altLang="ko-KR" b="1" i="1" dirty="0" err="1">
                <a:highlight>
                  <a:srgbClr val="FFFF00"/>
                </a:highlight>
              </a:rPr>
              <a:t>Transformer</a:t>
            </a:r>
            <a:endParaRPr lang="en-US" altLang="ko-KR" b="1" i="1" dirty="0">
              <a:highlight>
                <a:srgbClr val="FFFF00"/>
              </a:highlight>
            </a:endParaRPr>
          </a:p>
          <a:p>
            <a:endParaRPr lang="en-US" altLang="ko-KR" b="1" i="1" dirty="0"/>
          </a:p>
          <a:p>
            <a:r>
              <a:rPr lang="ko-KR" altLang="ko-KR" sz="1600" dirty="0" err="1"/>
              <a:t>In</a:t>
            </a:r>
            <a:r>
              <a:rPr lang="ko-KR" altLang="ko-KR" sz="1600" dirty="0"/>
              <a:t> </a:t>
            </a:r>
            <a:r>
              <a:rPr lang="ko-KR" altLang="ko-KR" sz="1600" dirty="0" err="1"/>
              <a:t>a</a:t>
            </a:r>
            <a:r>
              <a:rPr lang="ko-KR" altLang="ko-KR" sz="1600" dirty="0"/>
              <a:t> </a:t>
            </a:r>
            <a:r>
              <a:rPr lang="ko-KR" altLang="ko-KR" sz="1600" dirty="0" err="1"/>
              <a:t>nutshell</a:t>
            </a:r>
            <a:r>
              <a:rPr lang="ko-KR" altLang="ko-KR" sz="1600" dirty="0"/>
              <a:t>, </a:t>
            </a:r>
            <a:r>
              <a:rPr lang="ko-KR" altLang="ko-KR" sz="1600" dirty="0" err="1"/>
              <a:t>Chat</a:t>
            </a:r>
            <a:r>
              <a:rPr lang="ko-KR" altLang="ko-KR" sz="1600" dirty="0"/>
              <a:t> GPT </a:t>
            </a:r>
            <a:r>
              <a:rPr lang="ko-KR" altLang="ko-KR" sz="1600" dirty="0" err="1"/>
              <a:t>is</a:t>
            </a:r>
            <a:r>
              <a:rPr lang="ko-KR" altLang="ko-KR" sz="1600" dirty="0"/>
              <a:t> </a:t>
            </a:r>
            <a:r>
              <a:rPr lang="ko-KR" altLang="ko-KR" sz="1600" dirty="0" err="1"/>
              <a:t>an</a:t>
            </a:r>
            <a:r>
              <a:rPr lang="ko-KR" altLang="ko-KR" sz="1600" dirty="0"/>
              <a:t> </a:t>
            </a:r>
            <a:endParaRPr lang="en-US" altLang="ko-KR" sz="1600" dirty="0"/>
          </a:p>
          <a:p>
            <a:endParaRPr lang="ko-KR" altLang="ko-KR" sz="1600" dirty="0"/>
          </a:p>
          <a:p>
            <a:pPr marL="457200" lvl="1" indent="0">
              <a:buNone/>
            </a:pPr>
            <a:r>
              <a:rPr lang="ko-KR" altLang="ko-KR" sz="1600" dirty="0" err="1">
                <a:highlight>
                  <a:srgbClr val="C0C0C0"/>
                </a:highlight>
              </a:rPr>
              <a:t>artificial</a:t>
            </a:r>
            <a:r>
              <a:rPr lang="ko-KR" altLang="ko-KR" sz="1600" dirty="0">
                <a:highlight>
                  <a:srgbClr val="C0C0C0"/>
                </a:highlight>
              </a:rPr>
              <a:t> </a:t>
            </a:r>
            <a:r>
              <a:rPr lang="ko-KR" altLang="ko-KR" sz="1600" dirty="0" err="1">
                <a:highlight>
                  <a:srgbClr val="C0C0C0"/>
                </a:highlight>
              </a:rPr>
              <a:t>intelligence</a:t>
            </a:r>
            <a:r>
              <a:rPr lang="ko-KR" altLang="ko-KR" sz="1600" dirty="0">
                <a:highlight>
                  <a:srgbClr val="C0C0C0"/>
                </a:highlight>
              </a:rPr>
              <a:t> </a:t>
            </a:r>
            <a:r>
              <a:rPr lang="ko-KR" altLang="ko-KR" sz="1600" dirty="0"/>
              <a:t>(AI) </a:t>
            </a:r>
            <a:r>
              <a:rPr lang="ko-KR" altLang="ko-KR" sz="1600" dirty="0" err="1">
                <a:highlight>
                  <a:srgbClr val="C0C0C0"/>
                </a:highlight>
              </a:rPr>
              <a:t>content</a:t>
            </a:r>
            <a:r>
              <a:rPr lang="ko-KR" altLang="ko-KR" sz="1600" dirty="0">
                <a:highlight>
                  <a:srgbClr val="C0C0C0"/>
                </a:highlight>
              </a:rPr>
              <a:t> </a:t>
            </a:r>
            <a:r>
              <a:rPr lang="ko-KR" altLang="ko-KR" sz="1600" dirty="0" err="1">
                <a:highlight>
                  <a:srgbClr val="C0C0C0"/>
                </a:highlight>
              </a:rPr>
              <a:t>generator</a:t>
            </a:r>
            <a:r>
              <a:rPr lang="ko-KR" altLang="ko-KR" sz="1600" dirty="0">
                <a:highlight>
                  <a:srgbClr val="C0C0C0"/>
                </a:highlight>
              </a:rPr>
              <a:t> </a:t>
            </a:r>
            <a:endParaRPr lang="en-US" altLang="ko-KR" sz="1600" dirty="0">
              <a:highlight>
                <a:srgbClr val="C0C0C0"/>
              </a:highlight>
            </a:endParaRPr>
          </a:p>
          <a:p>
            <a:pPr marL="457200" lvl="1" indent="0">
              <a:buNone/>
            </a:pPr>
            <a:endParaRPr lang="ko-KR" altLang="ko-KR" sz="1600" dirty="0">
              <a:highlight>
                <a:srgbClr val="C0C0C0"/>
              </a:highlight>
            </a:endParaRPr>
          </a:p>
          <a:p>
            <a:pPr marL="457200" lvl="1" indent="0">
              <a:buNone/>
            </a:pPr>
            <a:r>
              <a:rPr lang="ko-KR" altLang="ko-KR" sz="1600" dirty="0" err="1"/>
              <a:t>that</a:t>
            </a:r>
            <a:r>
              <a:rPr lang="ko-KR" altLang="ko-KR" sz="1600" dirty="0"/>
              <a:t> </a:t>
            </a:r>
            <a:r>
              <a:rPr lang="ko-KR" altLang="ko-KR" sz="1600" dirty="0" err="1">
                <a:highlight>
                  <a:srgbClr val="C0C0C0"/>
                </a:highlight>
              </a:rPr>
              <a:t>semi-autonomously</a:t>
            </a:r>
            <a:r>
              <a:rPr lang="ko-KR" altLang="ko-KR" sz="1600" dirty="0"/>
              <a:t> </a:t>
            </a:r>
            <a:r>
              <a:rPr lang="ko-KR" altLang="ko-KR" sz="1600" dirty="0" err="1"/>
              <a:t>creates</a:t>
            </a:r>
            <a:r>
              <a:rPr lang="ko-KR" altLang="ko-KR" sz="1600" dirty="0"/>
              <a:t> </a:t>
            </a:r>
            <a:r>
              <a:rPr lang="ko-KR" altLang="ko-KR" sz="1600" dirty="0" err="1"/>
              <a:t>phrases</a:t>
            </a:r>
            <a:r>
              <a:rPr lang="ko-KR" altLang="ko-KR" sz="1600" dirty="0"/>
              <a:t> and </a:t>
            </a:r>
            <a:r>
              <a:rPr lang="ko-KR" altLang="ko-KR" sz="1600" dirty="0" err="1"/>
              <a:t>articles</a:t>
            </a:r>
            <a:r>
              <a:rPr lang="ko-KR" altLang="ko-KR" sz="1600" dirty="0"/>
              <a:t> </a:t>
            </a:r>
            <a:endParaRPr lang="en-US" altLang="ko-KR" sz="1600" dirty="0"/>
          </a:p>
          <a:p>
            <a:pPr marL="457200" lvl="1" indent="0">
              <a:buNone/>
            </a:pPr>
            <a:endParaRPr lang="en-US" altLang="ko-KR" sz="1600" dirty="0"/>
          </a:p>
          <a:p>
            <a:pPr marL="457200" lvl="1" indent="0">
              <a:buNone/>
            </a:pPr>
            <a:r>
              <a:rPr lang="ko-KR" altLang="ko-KR" sz="1600" dirty="0" err="1">
                <a:highlight>
                  <a:srgbClr val="C0C0C0"/>
                </a:highlight>
              </a:rPr>
              <a:t>based</a:t>
            </a:r>
            <a:r>
              <a:rPr lang="ko-KR" altLang="ko-KR" sz="1600" dirty="0">
                <a:highlight>
                  <a:srgbClr val="C0C0C0"/>
                </a:highlight>
              </a:rPr>
              <a:t> </a:t>
            </a:r>
            <a:r>
              <a:rPr lang="ko-KR" altLang="ko-KR" sz="1600" dirty="0" err="1">
                <a:highlight>
                  <a:srgbClr val="C0C0C0"/>
                </a:highlight>
              </a:rPr>
              <a:t>on</a:t>
            </a:r>
            <a:r>
              <a:rPr lang="ko-KR" altLang="ko-KR" sz="1600" dirty="0">
                <a:highlight>
                  <a:srgbClr val="C0C0C0"/>
                </a:highlight>
              </a:rPr>
              <a:t> </a:t>
            </a:r>
            <a:r>
              <a:rPr lang="ko-KR" altLang="ko-KR" sz="1600" dirty="0" err="1">
                <a:highlight>
                  <a:srgbClr val="C0C0C0"/>
                </a:highlight>
              </a:rPr>
              <a:t>user</a:t>
            </a:r>
            <a:r>
              <a:rPr lang="ko-KR" altLang="ko-KR" sz="1600" dirty="0">
                <a:highlight>
                  <a:srgbClr val="C0C0C0"/>
                </a:highlight>
              </a:rPr>
              <a:t> </a:t>
            </a:r>
            <a:r>
              <a:rPr lang="ko-KR" altLang="ko-KR" sz="1600" dirty="0" err="1">
                <a:highlight>
                  <a:srgbClr val="C0C0C0"/>
                </a:highlight>
              </a:rPr>
              <a:t>input</a:t>
            </a:r>
            <a:r>
              <a:rPr lang="ko-KR" altLang="ko-KR" sz="1600" dirty="0">
                <a:highlight>
                  <a:srgbClr val="C0C0C0"/>
                </a:highlight>
              </a:rPr>
              <a:t>.</a:t>
            </a:r>
            <a:r>
              <a:rPr lang="en-US" altLang="ko-KR" sz="1600" dirty="0">
                <a:highlight>
                  <a:srgbClr val="C0C0C0"/>
                </a:highlight>
              </a:rPr>
              <a:t> </a:t>
            </a:r>
          </a:p>
          <a:p>
            <a:endParaRPr lang="ko-KR" altLang="en-US" dirty="0"/>
          </a:p>
        </p:txBody>
      </p:sp>
    </p:spTree>
    <p:extLst>
      <p:ext uri="{BB962C8B-B14F-4D97-AF65-F5344CB8AC3E}">
        <p14:creationId xmlns:p14="http://schemas.microsoft.com/office/powerpoint/2010/main" val="37949940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0875194-F17C-4A13-8809-2802C101BDCA}"/>
              </a:ext>
            </a:extLst>
          </p:cNvPr>
          <p:cNvSpPr>
            <a:spLocks noGrp="1"/>
          </p:cNvSpPr>
          <p:nvPr>
            <p:ph type="title"/>
          </p:nvPr>
        </p:nvSpPr>
        <p:spPr/>
        <p:txBody>
          <a:bodyPr/>
          <a:lstStyle/>
          <a:p>
            <a:r>
              <a:rPr lang="en-US" altLang="ko-KR" dirty="0"/>
              <a:t>Language models</a:t>
            </a:r>
            <a:endParaRPr lang="ko-KR" altLang="en-US" dirty="0"/>
          </a:p>
        </p:txBody>
      </p:sp>
      <p:sp>
        <p:nvSpPr>
          <p:cNvPr id="3" name="내용 개체 틀 2">
            <a:extLst>
              <a:ext uri="{FF2B5EF4-FFF2-40B4-BE49-F238E27FC236}">
                <a16:creationId xmlns:a16="http://schemas.microsoft.com/office/drawing/2014/main" id="{09302E69-7D85-4AE5-894E-276D74C92DB8}"/>
              </a:ext>
            </a:extLst>
          </p:cNvPr>
          <p:cNvSpPr>
            <a:spLocks noGrp="1"/>
          </p:cNvSpPr>
          <p:nvPr>
            <p:ph idx="1"/>
          </p:nvPr>
        </p:nvSpPr>
        <p:spPr/>
        <p:txBody>
          <a:bodyPr>
            <a:normAutofit lnSpcReduction="10000"/>
          </a:bodyPr>
          <a:lstStyle/>
          <a:p>
            <a:r>
              <a:rPr lang="en-US" altLang="ko-KR" dirty="0">
                <a:highlight>
                  <a:srgbClr val="FFFF00"/>
                </a:highlight>
              </a:rPr>
              <a:t>Language models are trained using a technique called "deep learning," which involves training a large neural network on massive datasets.</a:t>
            </a:r>
          </a:p>
          <a:p>
            <a:endParaRPr lang="en-US" altLang="ko-KR" dirty="0"/>
          </a:p>
          <a:p>
            <a:r>
              <a:rPr lang="en-US" altLang="ko-KR" dirty="0"/>
              <a:t>How many words trained by chat GPT?</a:t>
            </a:r>
          </a:p>
          <a:p>
            <a:endParaRPr lang="en-US" altLang="ko-KR" dirty="0"/>
          </a:p>
          <a:p>
            <a:r>
              <a:rPr lang="en-US" altLang="ko-KR" dirty="0" err="1">
                <a:highlight>
                  <a:srgbClr val="FFFF00"/>
                </a:highlight>
              </a:rPr>
              <a:t>ChatGPT</a:t>
            </a:r>
            <a:r>
              <a:rPr lang="en-US" altLang="ko-KR" dirty="0">
                <a:highlight>
                  <a:srgbClr val="FFFF00"/>
                </a:highlight>
              </a:rPr>
              <a:t>, based on the GPT-3.5 architecture, was trained on a vast amount of data containing 570GB of text. However, it's important to note that the number of words in the training data is not explicitly specified by </a:t>
            </a:r>
            <a:r>
              <a:rPr lang="en-US" altLang="ko-KR" dirty="0" err="1">
                <a:highlight>
                  <a:srgbClr val="FFFF00"/>
                </a:highlight>
              </a:rPr>
              <a:t>OpenAI</a:t>
            </a:r>
            <a:r>
              <a:rPr lang="en-US" altLang="ko-KR" dirty="0">
                <a:highlight>
                  <a:srgbClr val="FFFF00"/>
                </a:highlight>
              </a:rPr>
              <a:t>.</a:t>
            </a:r>
          </a:p>
        </p:txBody>
      </p:sp>
      <p:sp>
        <p:nvSpPr>
          <p:cNvPr id="4" name="직사각형 3">
            <a:extLst>
              <a:ext uri="{FF2B5EF4-FFF2-40B4-BE49-F238E27FC236}">
                <a16:creationId xmlns:a16="http://schemas.microsoft.com/office/drawing/2014/main" id="{5027AEA7-03A1-4436-AAA5-37FBFFE64022}"/>
              </a:ext>
            </a:extLst>
          </p:cNvPr>
          <p:cNvSpPr/>
          <p:nvPr/>
        </p:nvSpPr>
        <p:spPr>
          <a:xfrm>
            <a:off x="5588000" y="230188"/>
            <a:ext cx="6096000" cy="646331"/>
          </a:xfrm>
          <a:prstGeom prst="rect">
            <a:avLst/>
          </a:prstGeom>
        </p:spPr>
        <p:txBody>
          <a:bodyPr>
            <a:spAutoFit/>
          </a:bodyPr>
          <a:lstStyle/>
          <a:p>
            <a:r>
              <a:rPr lang="en-US" altLang="ko-KR" dirty="0">
                <a:solidFill>
                  <a:srgbClr val="D1D5DB"/>
                </a:solidFill>
                <a:latin typeface="Söhne"/>
              </a:rPr>
              <a:t>Large Language Model: A large language model is a type of artificial intelligence model</a:t>
            </a:r>
            <a:endParaRPr lang="ko-KR" altLang="en-US" dirty="0"/>
          </a:p>
        </p:txBody>
      </p:sp>
      <p:sp>
        <p:nvSpPr>
          <p:cNvPr id="5" name="직사각형 4">
            <a:extLst>
              <a:ext uri="{FF2B5EF4-FFF2-40B4-BE49-F238E27FC236}">
                <a16:creationId xmlns:a16="http://schemas.microsoft.com/office/drawing/2014/main" id="{162FE618-6AEE-4E93-8B02-9142B5C68423}"/>
              </a:ext>
            </a:extLst>
          </p:cNvPr>
          <p:cNvSpPr/>
          <p:nvPr/>
        </p:nvSpPr>
        <p:spPr>
          <a:xfrm>
            <a:off x="5588000" y="1011456"/>
            <a:ext cx="6096000" cy="646331"/>
          </a:xfrm>
          <a:prstGeom prst="rect">
            <a:avLst/>
          </a:prstGeom>
        </p:spPr>
        <p:txBody>
          <a:bodyPr>
            <a:spAutoFit/>
          </a:bodyPr>
          <a:lstStyle/>
          <a:p>
            <a:r>
              <a:rPr lang="en-US" altLang="ko-KR" dirty="0">
                <a:solidFill>
                  <a:srgbClr val="D1D5DB"/>
                </a:solidFill>
                <a:latin typeface="Söhne"/>
              </a:rPr>
              <a:t>Transformer: The Transformer is a type of neural network architecture</a:t>
            </a:r>
            <a:endParaRPr lang="ko-KR" altLang="en-US" dirty="0"/>
          </a:p>
        </p:txBody>
      </p:sp>
    </p:spTree>
    <p:extLst>
      <p:ext uri="{BB962C8B-B14F-4D97-AF65-F5344CB8AC3E}">
        <p14:creationId xmlns:p14="http://schemas.microsoft.com/office/powerpoint/2010/main" val="16486644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C7DC414-5476-4906-A49A-790B7566AA22}"/>
              </a:ext>
            </a:extLst>
          </p:cNvPr>
          <p:cNvSpPr>
            <a:spLocks noGrp="1"/>
          </p:cNvSpPr>
          <p:nvPr>
            <p:ph type="title"/>
          </p:nvPr>
        </p:nvSpPr>
        <p:spPr/>
        <p:txBody>
          <a:bodyPr/>
          <a:lstStyle/>
          <a:p>
            <a:r>
              <a:rPr lang="en-US" altLang="ko-KR" dirty="0"/>
              <a:t>large language models</a:t>
            </a:r>
            <a:endParaRPr lang="ko-KR" altLang="en-US" dirty="0"/>
          </a:p>
        </p:txBody>
      </p:sp>
      <p:pic>
        <p:nvPicPr>
          <p:cNvPr id="4" name="내용 개체 틀 3">
            <a:extLst>
              <a:ext uri="{FF2B5EF4-FFF2-40B4-BE49-F238E27FC236}">
                <a16:creationId xmlns:a16="http://schemas.microsoft.com/office/drawing/2014/main" id="{40A08E6D-07E7-486F-9B6F-C780AC6BE581}"/>
              </a:ext>
            </a:extLst>
          </p:cNvPr>
          <p:cNvPicPr>
            <a:picLocks noGrp="1" noChangeAspect="1"/>
          </p:cNvPicPr>
          <p:nvPr>
            <p:ph idx="1"/>
          </p:nvPr>
        </p:nvPicPr>
        <p:blipFill>
          <a:blip r:embed="rId2"/>
          <a:stretch>
            <a:fillRect/>
          </a:stretch>
        </p:blipFill>
        <p:spPr>
          <a:xfrm>
            <a:off x="2178045" y="1825625"/>
            <a:ext cx="7835910" cy="4351338"/>
          </a:xfrm>
          <a:prstGeom prst="rect">
            <a:avLst/>
          </a:prstGeom>
        </p:spPr>
      </p:pic>
    </p:spTree>
    <p:extLst>
      <p:ext uri="{BB962C8B-B14F-4D97-AF65-F5344CB8AC3E}">
        <p14:creationId xmlns:p14="http://schemas.microsoft.com/office/powerpoint/2010/main" val="13112011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내용 개체 틀 6">
            <a:extLst>
              <a:ext uri="{FF2B5EF4-FFF2-40B4-BE49-F238E27FC236}">
                <a16:creationId xmlns:a16="http://schemas.microsoft.com/office/drawing/2014/main" id="{D5AC0921-78DE-4E31-A7D0-38CCF2B65E98}"/>
              </a:ext>
            </a:extLst>
          </p:cNvPr>
          <p:cNvGraphicFramePr>
            <a:graphicFrameLocks noGrp="1"/>
          </p:cNvGraphicFramePr>
          <p:nvPr>
            <p:ph idx="1"/>
            <p:extLst>
              <p:ext uri="{D42A27DB-BD31-4B8C-83A1-F6EECF244321}">
                <p14:modId xmlns:p14="http://schemas.microsoft.com/office/powerpoint/2010/main" val="1701293893"/>
              </p:ext>
            </p:extLst>
          </p:nvPr>
        </p:nvGraphicFramePr>
        <p:xfrm>
          <a:off x="279239" y="281161"/>
          <a:ext cx="8713759" cy="1836420"/>
        </p:xfrm>
        <a:graphic>
          <a:graphicData uri="http://schemas.openxmlformats.org/drawingml/2006/table">
            <a:tbl>
              <a:tblPr/>
              <a:tblGrid>
                <a:gridCol w="2153568">
                  <a:extLst>
                    <a:ext uri="{9D8B030D-6E8A-4147-A177-3AD203B41FA5}">
                      <a16:colId xmlns:a16="http://schemas.microsoft.com/office/drawing/2014/main" val="4249791816"/>
                    </a:ext>
                  </a:extLst>
                </a:gridCol>
                <a:gridCol w="6560191">
                  <a:extLst>
                    <a:ext uri="{9D8B030D-6E8A-4147-A177-3AD203B41FA5}">
                      <a16:colId xmlns:a16="http://schemas.microsoft.com/office/drawing/2014/main" val="1047621572"/>
                    </a:ext>
                  </a:extLst>
                </a:gridCol>
              </a:tblGrid>
              <a:tr h="200025">
                <a:tc>
                  <a:txBody>
                    <a:bodyPr/>
                    <a:lstStyle/>
                    <a:p>
                      <a:pPr rtl="0" fontAlgn="b"/>
                      <a:r>
                        <a:rPr lang="en-US">
                          <a:effectLst/>
                        </a:rPr>
                        <a:t>Year</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a:effectLst/>
                        </a:rPr>
                        <a:t>Event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757700957"/>
                  </a:ext>
                </a:extLst>
              </a:tr>
              <a:tr h="200025">
                <a:tc>
                  <a:txBody>
                    <a:bodyPr/>
                    <a:lstStyle/>
                    <a:p>
                      <a:pPr algn="r" rtl="0" fontAlgn="b"/>
                      <a:r>
                        <a:rPr lang="en-US" altLang="ko-KR">
                          <a:effectLst/>
                        </a:rPr>
                        <a:t>2021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a:effectLst/>
                        </a:rPr>
                        <a:t>Bard is first announced by Google AI.</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205176755"/>
                  </a:ext>
                </a:extLst>
              </a:tr>
              <a:tr h="200025">
                <a:tc>
                  <a:txBody>
                    <a:bodyPr/>
                    <a:lstStyle/>
                    <a:p>
                      <a:pPr algn="r" rtl="0" fontAlgn="b"/>
                      <a:r>
                        <a:rPr lang="en-US" altLang="ko-KR">
                          <a:effectLst/>
                        </a:rPr>
                        <a:t>2022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a:effectLst/>
                        </a:rPr>
                        <a:t>Bard is released in beta to a small group of users.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221497265"/>
                  </a:ext>
                </a:extLst>
              </a:tr>
              <a:tr h="200025">
                <a:tc>
                  <a:txBody>
                    <a:bodyPr/>
                    <a:lstStyle/>
                    <a:p>
                      <a:pPr algn="r" rtl="0" fontAlgn="b"/>
                      <a:r>
                        <a:rPr lang="en-US" altLang="ko-KR">
                          <a:effectLst/>
                        </a:rPr>
                        <a:t>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a:effectLst/>
                        </a:rPr>
                        <a:t>Bard is released to the public in early 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492565240"/>
                  </a:ext>
                </a:extLst>
              </a:tr>
              <a:tr h="200025">
                <a:tc>
                  <a:txBody>
                    <a:bodyPr/>
                    <a:lstStyle/>
                    <a:p>
                      <a:pPr rtl="0" fontAlgn="b"/>
                      <a:r>
                        <a:rPr lang="en-US">
                          <a:effectLst/>
                        </a:rPr>
                        <a:t>Current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dirty="0">
                          <a:effectLst/>
                        </a:rPr>
                        <a:t>Bard is still under development, but it is learning new things every day.</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458783750"/>
                  </a:ext>
                </a:extLst>
              </a:tr>
            </a:tbl>
          </a:graphicData>
        </a:graphic>
      </p:graphicFrame>
      <p:pic>
        <p:nvPicPr>
          <p:cNvPr id="8" name="그림 7">
            <a:extLst>
              <a:ext uri="{FF2B5EF4-FFF2-40B4-BE49-F238E27FC236}">
                <a16:creationId xmlns:a16="http://schemas.microsoft.com/office/drawing/2014/main" id="{AE8AE277-D9B5-4FD3-825E-2FA0FEFDB3F8}"/>
              </a:ext>
            </a:extLst>
          </p:cNvPr>
          <p:cNvPicPr>
            <a:picLocks noChangeAspect="1"/>
          </p:cNvPicPr>
          <p:nvPr/>
        </p:nvPicPr>
        <p:blipFill>
          <a:blip r:embed="rId2"/>
          <a:stretch>
            <a:fillRect/>
          </a:stretch>
        </p:blipFill>
        <p:spPr>
          <a:xfrm>
            <a:off x="7293136" y="2004714"/>
            <a:ext cx="4619625" cy="4657725"/>
          </a:xfrm>
          <a:prstGeom prst="rect">
            <a:avLst/>
          </a:prstGeom>
        </p:spPr>
      </p:pic>
      <p:sp>
        <p:nvSpPr>
          <p:cNvPr id="9" name="직사각형 8">
            <a:extLst>
              <a:ext uri="{FF2B5EF4-FFF2-40B4-BE49-F238E27FC236}">
                <a16:creationId xmlns:a16="http://schemas.microsoft.com/office/drawing/2014/main" id="{222FE62C-813A-4C02-ABF8-908C030F710A}"/>
              </a:ext>
            </a:extLst>
          </p:cNvPr>
          <p:cNvSpPr/>
          <p:nvPr/>
        </p:nvSpPr>
        <p:spPr>
          <a:xfrm>
            <a:off x="933887" y="2416029"/>
            <a:ext cx="2505512" cy="3170099"/>
          </a:xfrm>
          <a:prstGeom prst="rect">
            <a:avLst/>
          </a:prstGeom>
        </p:spPr>
        <p:txBody>
          <a:bodyPr wrap="square">
            <a:spAutoFit/>
          </a:bodyPr>
          <a:lstStyle/>
          <a:p>
            <a:pPr>
              <a:buFont typeface="Arial" panose="020B0604020202020204" pitchFamily="34" charset="0"/>
              <a:buChar char="•"/>
            </a:pPr>
            <a:r>
              <a:rPr lang="en-US" altLang="ko-KR" sz="800" dirty="0">
                <a:solidFill>
                  <a:srgbClr val="1F1F1F"/>
                </a:solidFill>
                <a:latin typeface="Google Sans"/>
              </a:rPr>
              <a:t>GPT-3: GPT-3 is a large language model developed by </a:t>
            </a:r>
            <a:r>
              <a:rPr lang="en-US" altLang="ko-KR" sz="800" dirty="0" err="1">
                <a:solidFill>
                  <a:srgbClr val="1F1F1F"/>
                </a:solidFill>
                <a:latin typeface="Google Sans"/>
              </a:rPr>
              <a:t>OpenAI</a:t>
            </a:r>
            <a:r>
              <a:rPr lang="en-US" altLang="ko-KR" sz="800" dirty="0">
                <a:solidFill>
                  <a:srgbClr val="1F1F1F"/>
                </a:solidFill>
                <a:latin typeface="Google Sans"/>
              </a:rPr>
              <a:t>. It is one of the most widely used large language models, and it is known for its ability to generate realistic and coherent text.</a:t>
            </a:r>
          </a:p>
          <a:p>
            <a:pPr>
              <a:buFont typeface="Arial" panose="020B0604020202020204" pitchFamily="34" charset="0"/>
              <a:buChar char="•"/>
            </a:pPr>
            <a:r>
              <a:rPr lang="en-US" altLang="ko-KR" sz="800" dirty="0" err="1">
                <a:solidFill>
                  <a:srgbClr val="1F1F1F"/>
                </a:solidFill>
                <a:latin typeface="Google Sans"/>
              </a:rPr>
              <a:t>LaMDA</a:t>
            </a:r>
            <a:r>
              <a:rPr lang="en-US" altLang="ko-KR" sz="800" dirty="0">
                <a:solidFill>
                  <a:srgbClr val="1F1F1F"/>
                </a:solidFill>
                <a:latin typeface="Google Sans"/>
              </a:rPr>
              <a:t>: </a:t>
            </a:r>
            <a:r>
              <a:rPr lang="en-US" altLang="ko-KR" sz="800" dirty="0" err="1">
                <a:solidFill>
                  <a:srgbClr val="1F1F1F"/>
                </a:solidFill>
                <a:latin typeface="Google Sans"/>
              </a:rPr>
              <a:t>LaMDA</a:t>
            </a:r>
            <a:r>
              <a:rPr lang="en-US" altLang="ko-KR" sz="800" dirty="0">
                <a:solidFill>
                  <a:srgbClr val="1F1F1F"/>
                </a:solidFill>
                <a:latin typeface="Google Sans"/>
              </a:rPr>
              <a:t> is a large language model developed by Google AI. It is known for its ability to answer questions in an informative way, even if they are open ended, challenging, or strange.</a:t>
            </a:r>
          </a:p>
          <a:p>
            <a:pPr>
              <a:buFont typeface="Arial" panose="020B0604020202020204" pitchFamily="34" charset="0"/>
              <a:buChar char="•"/>
            </a:pPr>
            <a:r>
              <a:rPr lang="en-US" altLang="ko-KR" sz="800" dirty="0" err="1">
                <a:solidFill>
                  <a:srgbClr val="1F1F1F"/>
                </a:solidFill>
                <a:latin typeface="Google Sans"/>
              </a:rPr>
              <a:t>PaLM</a:t>
            </a:r>
            <a:r>
              <a:rPr lang="en-US" altLang="ko-KR" sz="800" dirty="0">
                <a:solidFill>
                  <a:srgbClr val="1F1F1F"/>
                </a:solidFill>
                <a:latin typeface="Google Sans"/>
              </a:rPr>
              <a:t>: </a:t>
            </a:r>
            <a:r>
              <a:rPr lang="en-US" altLang="ko-KR" sz="800" dirty="0" err="1">
                <a:solidFill>
                  <a:srgbClr val="1F1F1F"/>
                </a:solidFill>
                <a:latin typeface="Google Sans"/>
              </a:rPr>
              <a:t>PaLM</a:t>
            </a:r>
            <a:r>
              <a:rPr lang="en-US" altLang="ko-KR" sz="800" dirty="0">
                <a:solidFill>
                  <a:srgbClr val="1F1F1F"/>
                </a:solidFill>
                <a:latin typeface="Google Sans"/>
              </a:rPr>
              <a:t> is a large language model developed by Google AI. It is the largest language model in the world, and it is known for its ability to perform a wide range of tasks, including translation, summarization, and code generation.</a:t>
            </a:r>
          </a:p>
          <a:p>
            <a:pPr>
              <a:buFont typeface="Arial" panose="020B0604020202020204" pitchFamily="34" charset="0"/>
              <a:buChar char="•"/>
            </a:pPr>
            <a:r>
              <a:rPr lang="en-US" altLang="ko-KR" sz="800" dirty="0">
                <a:solidFill>
                  <a:srgbClr val="1F1F1F"/>
                </a:solidFill>
                <a:latin typeface="Google Sans"/>
              </a:rPr>
              <a:t>Flamingo: Flamingo is a large language model developed by DeepMind. It is known for its ability to generate creative text formats, such as poems, code, scripts, musical pieces, email, letters, etc.</a:t>
            </a:r>
          </a:p>
          <a:p>
            <a:pPr>
              <a:buFont typeface="Arial" panose="020B0604020202020204" pitchFamily="34" charset="0"/>
              <a:buChar char="•"/>
            </a:pPr>
            <a:r>
              <a:rPr lang="en-US" altLang="ko-KR" sz="800" dirty="0">
                <a:solidFill>
                  <a:srgbClr val="1F1F1F"/>
                </a:solidFill>
                <a:latin typeface="Google Sans"/>
              </a:rPr>
              <a:t>BLIP-2: BLIP-2 is a large language model developed by Salesforce. It is known for its ability to understand and respond to natural language queries.</a:t>
            </a:r>
          </a:p>
          <a:p>
            <a:pPr>
              <a:buFont typeface="Arial" panose="020B0604020202020204" pitchFamily="34" charset="0"/>
              <a:buChar char="•"/>
            </a:pPr>
            <a:r>
              <a:rPr lang="en-US" altLang="ko-KR" sz="800" dirty="0" err="1">
                <a:solidFill>
                  <a:srgbClr val="1F1F1F"/>
                </a:solidFill>
                <a:latin typeface="Google Sans"/>
              </a:rPr>
              <a:t>LLaMA</a:t>
            </a:r>
            <a:r>
              <a:rPr lang="en-US" altLang="ko-KR" sz="800" dirty="0">
                <a:solidFill>
                  <a:srgbClr val="1F1F1F"/>
                </a:solidFill>
                <a:latin typeface="Google Sans"/>
              </a:rPr>
              <a:t>: </a:t>
            </a:r>
            <a:r>
              <a:rPr lang="en-US" altLang="ko-KR" sz="800" dirty="0" err="1">
                <a:solidFill>
                  <a:srgbClr val="1F1F1F"/>
                </a:solidFill>
                <a:latin typeface="Google Sans"/>
              </a:rPr>
              <a:t>LLaMA</a:t>
            </a:r>
            <a:r>
              <a:rPr lang="en-US" altLang="ko-KR" sz="800" dirty="0">
                <a:solidFill>
                  <a:srgbClr val="1F1F1F"/>
                </a:solidFill>
                <a:latin typeface="Google Sans"/>
              </a:rPr>
              <a:t> is a large language model developed by Meta AI. It is known for its ability to learn from human feedback and improve its performance over time.</a:t>
            </a:r>
          </a:p>
          <a:p>
            <a:pPr>
              <a:buFont typeface="Arial" panose="020B0604020202020204" pitchFamily="34" charset="0"/>
              <a:buChar char="•"/>
            </a:pPr>
            <a:r>
              <a:rPr lang="en-US" altLang="ko-KR" sz="800" dirty="0">
                <a:solidFill>
                  <a:srgbClr val="1F1F1F"/>
                </a:solidFill>
                <a:latin typeface="Google Sans"/>
              </a:rPr>
              <a:t>GPT-4: GPT-4 is the next generation of GPT-3, and it is expected to be even more powerful and capable.</a:t>
            </a:r>
            <a:endParaRPr lang="en-US" altLang="ko-KR" sz="800" b="0" i="0" dirty="0">
              <a:solidFill>
                <a:srgbClr val="1F1F1F"/>
              </a:solidFill>
              <a:effectLst/>
              <a:latin typeface="Google Sans"/>
            </a:endParaRPr>
          </a:p>
        </p:txBody>
      </p:sp>
    </p:spTree>
    <p:extLst>
      <p:ext uri="{BB962C8B-B14F-4D97-AF65-F5344CB8AC3E}">
        <p14:creationId xmlns:p14="http://schemas.microsoft.com/office/powerpoint/2010/main" val="13247592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44BEF5D-A5D7-4768-816C-D9ACDC378C39}"/>
              </a:ext>
            </a:extLst>
          </p:cNvPr>
          <p:cNvSpPr>
            <a:spLocks noGrp="1"/>
          </p:cNvSpPr>
          <p:nvPr>
            <p:ph type="title"/>
          </p:nvPr>
        </p:nvSpPr>
        <p:spPr/>
        <p:txBody>
          <a:bodyPr/>
          <a:lstStyle/>
          <a:p>
            <a:r>
              <a:rPr lang="en-US" altLang="ko-KR" dirty="0"/>
              <a:t>LLM</a:t>
            </a:r>
            <a:endParaRPr lang="ko-KR" altLang="en-US" dirty="0"/>
          </a:p>
        </p:txBody>
      </p:sp>
      <p:sp>
        <p:nvSpPr>
          <p:cNvPr id="3" name="내용 개체 틀 2">
            <a:extLst>
              <a:ext uri="{FF2B5EF4-FFF2-40B4-BE49-F238E27FC236}">
                <a16:creationId xmlns:a16="http://schemas.microsoft.com/office/drawing/2014/main" id="{EA04B156-32CF-4AE7-8D89-CF5449D055FE}"/>
              </a:ext>
            </a:extLst>
          </p:cNvPr>
          <p:cNvSpPr>
            <a:spLocks noGrp="1"/>
          </p:cNvSpPr>
          <p:nvPr>
            <p:ph idx="1"/>
          </p:nvPr>
        </p:nvSpPr>
        <p:spPr>
          <a:xfrm>
            <a:off x="838200" y="1825625"/>
            <a:ext cx="6804171" cy="4351338"/>
          </a:xfrm>
        </p:spPr>
        <p:txBody>
          <a:bodyPr>
            <a:normAutofit/>
          </a:bodyPr>
          <a:lstStyle/>
          <a:p>
            <a:r>
              <a:rPr lang="ko-KR" altLang="en-US" sz="2000" b="1" dirty="0"/>
              <a:t>대형 언어 모델</a:t>
            </a:r>
            <a:r>
              <a:rPr lang="en-US" altLang="ko-KR" sz="2000" dirty="0"/>
              <a:t>(Large language model, LLM) </a:t>
            </a:r>
            <a:r>
              <a:rPr lang="ko-KR" altLang="en-US" sz="2000" dirty="0"/>
              <a:t>또는 </a:t>
            </a:r>
            <a:r>
              <a:rPr lang="ko-KR" altLang="en-US" sz="2000" b="1" dirty="0"/>
              <a:t>거대 언어 모델</a:t>
            </a:r>
            <a:r>
              <a:rPr lang="ko-KR" altLang="en-US" sz="2000" dirty="0"/>
              <a:t>은 수많은 파라미터</a:t>
            </a:r>
            <a:r>
              <a:rPr lang="en-US" altLang="ko-KR" sz="2000" dirty="0"/>
              <a:t>(</a:t>
            </a:r>
            <a:r>
              <a:rPr lang="ko-KR" altLang="en-US" sz="2000" dirty="0"/>
              <a:t>보통 수십억 웨이트 이상</a:t>
            </a:r>
            <a:r>
              <a:rPr lang="en-US" altLang="ko-KR" sz="2000" dirty="0"/>
              <a:t>)</a:t>
            </a:r>
            <a:r>
              <a:rPr lang="ko-KR" altLang="en-US" sz="2000" dirty="0"/>
              <a:t>를 보유한 </a:t>
            </a:r>
            <a:r>
              <a:rPr lang="ko-KR" altLang="en-US" sz="2000" dirty="0">
                <a:hlinkClick r:id="rId2" tooltip="인공 신경망"/>
              </a:rPr>
              <a:t>인공 신경망</a:t>
            </a:r>
            <a:r>
              <a:rPr lang="ko-KR" altLang="en-US" sz="2000" dirty="0"/>
              <a:t>으로 구성되는 </a:t>
            </a:r>
            <a:r>
              <a:rPr lang="ko-KR" altLang="en-US" sz="2000" dirty="0">
                <a:hlinkClick r:id="rId3" tooltip="언어 모델"/>
              </a:rPr>
              <a:t>언어 모델</a:t>
            </a:r>
            <a:r>
              <a:rPr lang="ko-KR" altLang="en-US" sz="2000" dirty="0"/>
              <a:t>이다</a:t>
            </a:r>
            <a:r>
              <a:rPr lang="en-US" altLang="ko-KR" sz="2000" dirty="0"/>
              <a:t>. </a:t>
            </a:r>
            <a:r>
              <a:rPr lang="ko-KR" altLang="en-US" sz="2000" dirty="0">
                <a:hlinkClick r:id="rId4" tooltip="자기 지도 학습"/>
              </a:rPr>
              <a:t>자기 지도 학습</a:t>
            </a:r>
            <a:r>
              <a:rPr lang="ko-KR" altLang="en-US" sz="2000" dirty="0"/>
              <a:t>이나 반자기지도학습을 사용하여 </a:t>
            </a:r>
            <a:r>
              <a:rPr lang="ko-KR" altLang="en-US" sz="2000" dirty="0" err="1"/>
              <a:t>레이블링되지</a:t>
            </a:r>
            <a:r>
              <a:rPr lang="ko-KR" altLang="en-US" sz="2000" dirty="0"/>
              <a:t> 않은 상당한 양의 텍스트로 훈련된다</a:t>
            </a:r>
            <a:r>
              <a:rPr lang="en-US" altLang="ko-KR" sz="2000" dirty="0"/>
              <a:t>.</a:t>
            </a:r>
            <a:r>
              <a:rPr lang="en-US" altLang="ko-KR" sz="2000" baseline="30000" dirty="0">
                <a:hlinkClick r:id="rId5"/>
              </a:rPr>
              <a:t>[1]</a:t>
            </a:r>
            <a:r>
              <a:rPr lang="ko-KR" altLang="en-US" sz="2000" dirty="0"/>
              <a:t> </a:t>
            </a:r>
            <a:r>
              <a:rPr lang="en-US" altLang="ko-KR" sz="2000" dirty="0"/>
              <a:t>LLM</a:t>
            </a:r>
            <a:r>
              <a:rPr lang="ko-KR" altLang="en-US" sz="2000" dirty="0"/>
              <a:t>은 </a:t>
            </a:r>
            <a:r>
              <a:rPr lang="en-US" altLang="ko-KR" sz="2000" dirty="0">
                <a:highlight>
                  <a:srgbClr val="FFFF00"/>
                </a:highlight>
              </a:rPr>
              <a:t>2018</a:t>
            </a:r>
            <a:r>
              <a:rPr lang="ko-KR" altLang="en-US" sz="2000" dirty="0"/>
              <a:t>년 즈음에 모습을 드러냈으며 다양한 작업을 위해 수행된다</a:t>
            </a:r>
            <a:r>
              <a:rPr lang="en-US" altLang="ko-KR" sz="2000" dirty="0"/>
              <a:t>. </a:t>
            </a:r>
            <a:r>
              <a:rPr lang="ko-KR" altLang="en-US" sz="2000" dirty="0"/>
              <a:t>이전의 특정 작업의 특수한 </a:t>
            </a:r>
            <a:r>
              <a:rPr lang="ko-KR" altLang="en-US" sz="2000" dirty="0">
                <a:hlinkClick r:id="rId6" tooltip="지도 학습"/>
              </a:rPr>
              <a:t>지도 학습</a:t>
            </a:r>
            <a:r>
              <a:rPr lang="ko-KR" altLang="en-US" sz="2000" dirty="0"/>
              <a:t> 모델의 훈련 패러다임에서 벗어나 </a:t>
            </a:r>
            <a:r>
              <a:rPr lang="ko-KR" altLang="en-US" sz="2000" dirty="0">
                <a:hlinkClick r:id="rId7" tooltip="자연어 처리"/>
              </a:rPr>
              <a:t>자연어 처리</a:t>
            </a:r>
            <a:r>
              <a:rPr lang="ko-KR" altLang="en-US" sz="2000" dirty="0"/>
              <a:t> 연구로 초점이 옮겨졌다</a:t>
            </a:r>
            <a:r>
              <a:rPr lang="en-US" altLang="ko-KR" sz="2000" dirty="0"/>
              <a:t>.</a:t>
            </a:r>
            <a:endParaRPr lang="ko-KR" altLang="en-US" sz="2000" dirty="0"/>
          </a:p>
        </p:txBody>
      </p:sp>
      <p:pic>
        <p:nvPicPr>
          <p:cNvPr id="4" name="그림 3">
            <a:extLst>
              <a:ext uri="{FF2B5EF4-FFF2-40B4-BE49-F238E27FC236}">
                <a16:creationId xmlns:a16="http://schemas.microsoft.com/office/drawing/2014/main" id="{CFA9122E-4F5E-4963-BD46-5F6DA59CA278}"/>
              </a:ext>
            </a:extLst>
          </p:cNvPr>
          <p:cNvPicPr>
            <a:picLocks noChangeAspect="1"/>
          </p:cNvPicPr>
          <p:nvPr/>
        </p:nvPicPr>
        <p:blipFill>
          <a:blip r:embed="rId8"/>
          <a:stretch>
            <a:fillRect/>
          </a:stretch>
        </p:blipFill>
        <p:spPr>
          <a:xfrm>
            <a:off x="7702765" y="0"/>
            <a:ext cx="4353339" cy="6858000"/>
          </a:xfrm>
          <a:prstGeom prst="rect">
            <a:avLst/>
          </a:prstGeom>
        </p:spPr>
      </p:pic>
      <p:sp>
        <p:nvSpPr>
          <p:cNvPr id="5" name="직사각형 4">
            <a:extLst>
              <a:ext uri="{FF2B5EF4-FFF2-40B4-BE49-F238E27FC236}">
                <a16:creationId xmlns:a16="http://schemas.microsoft.com/office/drawing/2014/main" id="{F36DEB7A-3D72-4C7A-8E22-131DEFB45B9C}"/>
              </a:ext>
            </a:extLst>
          </p:cNvPr>
          <p:cNvSpPr/>
          <p:nvPr/>
        </p:nvSpPr>
        <p:spPr>
          <a:xfrm>
            <a:off x="346745" y="4808800"/>
            <a:ext cx="6096000" cy="646331"/>
          </a:xfrm>
          <a:prstGeom prst="rect">
            <a:avLst/>
          </a:prstGeom>
        </p:spPr>
        <p:txBody>
          <a:bodyPr>
            <a:spAutoFit/>
          </a:bodyPr>
          <a:lstStyle/>
          <a:p>
            <a:r>
              <a:rPr lang="ko-KR" altLang="en-US" b="1" dirty="0">
                <a:solidFill>
                  <a:srgbClr val="202122"/>
                </a:solidFill>
                <a:latin typeface="Arial" panose="020B0604020202020204" pitchFamily="34" charset="0"/>
              </a:rPr>
              <a:t>언어 모델</a:t>
            </a:r>
            <a:r>
              <a:rPr lang="en-US" altLang="ko-KR" dirty="0">
                <a:solidFill>
                  <a:srgbClr val="202122"/>
                </a:solidFill>
                <a:latin typeface="Arial" panose="020B0604020202020204" pitchFamily="34" charset="0"/>
              </a:rPr>
              <a:t>(language model) </a:t>
            </a:r>
            <a:r>
              <a:rPr lang="ko-KR" altLang="en-US" dirty="0">
                <a:solidFill>
                  <a:srgbClr val="202122"/>
                </a:solidFill>
                <a:latin typeface="Arial" panose="020B0604020202020204" pitchFamily="34" charset="0"/>
              </a:rPr>
              <a:t>또는 </a:t>
            </a:r>
            <a:r>
              <a:rPr lang="ko-KR" altLang="en-US" b="1" dirty="0">
                <a:solidFill>
                  <a:srgbClr val="202122"/>
                </a:solidFill>
                <a:latin typeface="Arial" panose="020B0604020202020204" pitchFamily="34" charset="0"/>
              </a:rPr>
              <a:t>언어 모형</a:t>
            </a:r>
            <a:r>
              <a:rPr lang="ko-KR" altLang="en-US" dirty="0">
                <a:solidFill>
                  <a:srgbClr val="202122"/>
                </a:solidFill>
                <a:latin typeface="Arial" panose="020B0604020202020204" pitchFamily="34" charset="0"/>
              </a:rPr>
              <a:t>은 일련의 단어들의 </a:t>
            </a:r>
            <a:r>
              <a:rPr lang="ko-KR" altLang="en-US" dirty="0">
                <a:solidFill>
                  <a:srgbClr val="3366CC"/>
                </a:solidFill>
                <a:latin typeface="Arial" panose="020B0604020202020204" pitchFamily="34" charset="0"/>
                <a:hlinkClick r:id="rId9" tooltip="확률 분포"/>
              </a:rPr>
              <a:t>확률 분포</a:t>
            </a:r>
            <a:r>
              <a:rPr lang="ko-KR" altLang="en-US" dirty="0">
                <a:solidFill>
                  <a:srgbClr val="202122"/>
                </a:solidFill>
                <a:latin typeface="Arial" panose="020B0604020202020204" pitchFamily="34" charset="0"/>
              </a:rPr>
              <a:t>이다</a:t>
            </a:r>
            <a:endParaRPr lang="ko-KR" altLang="en-US" dirty="0"/>
          </a:p>
        </p:txBody>
      </p:sp>
      <p:sp>
        <p:nvSpPr>
          <p:cNvPr id="6" name="직사각형 5">
            <a:extLst>
              <a:ext uri="{FF2B5EF4-FFF2-40B4-BE49-F238E27FC236}">
                <a16:creationId xmlns:a16="http://schemas.microsoft.com/office/drawing/2014/main" id="{C9C2EFFA-C837-4DDB-8FB2-2DB702A39AAF}"/>
              </a:ext>
            </a:extLst>
          </p:cNvPr>
          <p:cNvSpPr/>
          <p:nvPr/>
        </p:nvSpPr>
        <p:spPr>
          <a:xfrm>
            <a:off x="346745" y="5569545"/>
            <a:ext cx="6096000" cy="923330"/>
          </a:xfrm>
          <a:prstGeom prst="rect">
            <a:avLst/>
          </a:prstGeom>
        </p:spPr>
        <p:txBody>
          <a:bodyPr>
            <a:spAutoFit/>
          </a:bodyPr>
          <a:lstStyle/>
          <a:p>
            <a:r>
              <a:rPr lang="en-US" altLang="ko-KR" dirty="0">
                <a:latin typeface="Söhne"/>
              </a:rPr>
              <a:t>A language model in artificial intelligence </a:t>
            </a:r>
            <a:r>
              <a:rPr lang="en-US" altLang="ko-KR" dirty="0">
                <a:highlight>
                  <a:srgbClr val="FFFF00"/>
                </a:highlight>
                <a:latin typeface="Söhne"/>
              </a:rPr>
              <a:t>is a type of model that is trained to understand, generate, and interpret human language.</a:t>
            </a:r>
            <a:endParaRPr lang="ko-KR" altLang="en-US" dirty="0">
              <a:highlight>
                <a:srgbClr val="FFFF00"/>
              </a:highlight>
            </a:endParaRPr>
          </a:p>
        </p:txBody>
      </p:sp>
    </p:spTree>
    <p:extLst>
      <p:ext uri="{BB962C8B-B14F-4D97-AF65-F5344CB8AC3E}">
        <p14:creationId xmlns:p14="http://schemas.microsoft.com/office/powerpoint/2010/main" val="42564804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EEF4CBC-70BB-4CF7-A8E7-D9CAACE47D53}"/>
              </a:ext>
            </a:extLst>
          </p:cNvPr>
          <p:cNvPicPr>
            <a:picLocks noChangeAspect="1"/>
          </p:cNvPicPr>
          <p:nvPr/>
        </p:nvPicPr>
        <p:blipFill>
          <a:blip r:embed="rId2"/>
          <a:stretch>
            <a:fillRect/>
          </a:stretch>
        </p:blipFill>
        <p:spPr>
          <a:xfrm>
            <a:off x="1962150" y="52387"/>
            <a:ext cx="8267700" cy="6753225"/>
          </a:xfrm>
          <a:prstGeom prst="rect">
            <a:avLst/>
          </a:prstGeom>
        </p:spPr>
      </p:pic>
    </p:spTree>
    <p:extLst>
      <p:ext uri="{BB962C8B-B14F-4D97-AF65-F5344CB8AC3E}">
        <p14:creationId xmlns:p14="http://schemas.microsoft.com/office/powerpoint/2010/main" val="18942966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3D6B248-0092-41B9-B53E-7829EE3C9DA5}"/>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EAC7316B-DE68-4CDD-950B-E8A9D71CF314}"/>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C8F29F76-4600-43AD-AA48-CAD3EDCE7045}"/>
              </a:ext>
            </a:extLst>
          </p:cNvPr>
          <p:cNvPicPr>
            <a:picLocks noChangeAspect="1"/>
          </p:cNvPicPr>
          <p:nvPr/>
        </p:nvPicPr>
        <p:blipFill>
          <a:blip r:embed="rId2"/>
          <a:stretch>
            <a:fillRect/>
          </a:stretch>
        </p:blipFill>
        <p:spPr>
          <a:xfrm>
            <a:off x="469900" y="64609"/>
            <a:ext cx="11061700" cy="6614864"/>
          </a:xfrm>
          <a:prstGeom prst="rect">
            <a:avLst/>
          </a:prstGeom>
        </p:spPr>
      </p:pic>
      <p:sp>
        <p:nvSpPr>
          <p:cNvPr id="5" name="직사각형 4">
            <a:extLst>
              <a:ext uri="{FF2B5EF4-FFF2-40B4-BE49-F238E27FC236}">
                <a16:creationId xmlns:a16="http://schemas.microsoft.com/office/drawing/2014/main" id="{3E3B8BC1-6270-4F1C-8F5E-4CE245E68679}"/>
              </a:ext>
            </a:extLst>
          </p:cNvPr>
          <p:cNvSpPr/>
          <p:nvPr/>
        </p:nvSpPr>
        <p:spPr>
          <a:xfrm>
            <a:off x="2590800" y="6123543"/>
            <a:ext cx="8851900" cy="369332"/>
          </a:xfrm>
          <a:prstGeom prst="rect">
            <a:avLst/>
          </a:prstGeom>
        </p:spPr>
        <p:txBody>
          <a:bodyPr wrap="square">
            <a:spAutoFit/>
          </a:bodyPr>
          <a:lstStyle/>
          <a:p>
            <a:r>
              <a:rPr lang="en-US" altLang="ko-KR" dirty="0">
                <a:hlinkClick r:id="rId3"/>
              </a:rPr>
              <a:t>https://contents.premium.naver.com/chatgpt/buff/contents/230622235641423mo</a:t>
            </a:r>
            <a:endParaRPr lang="ko-KR" altLang="en-US" dirty="0"/>
          </a:p>
        </p:txBody>
      </p:sp>
    </p:spTree>
    <p:extLst>
      <p:ext uri="{BB962C8B-B14F-4D97-AF65-F5344CB8AC3E}">
        <p14:creationId xmlns:p14="http://schemas.microsoft.com/office/powerpoint/2010/main" val="11037855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80628268-3A1F-45BF-80F8-82F91504C284}"/>
              </a:ext>
            </a:extLst>
          </p:cNvPr>
          <p:cNvSpPr>
            <a:spLocks noGrp="1"/>
          </p:cNvSpPr>
          <p:nvPr>
            <p:ph idx="1"/>
          </p:nvPr>
        </p:nvSpPr>
        <p:spPr>
          <a:xfrm>
            <a:off x="707572" y="681135"/>
            <a:ext cx="10955694" cy="4030922"/>
          </a:xfrm>
        </p:spPr>
        <p:txBody>
          <a:bodyPr>
            <a:normAutofit/>
          </a:bodyPr>
          <a:lstStyle/>
          <a:p>
            <a:r>
              <a:rPr lang="en-US" altLang="ko-KR" dirty="0"/>
              <a:t>Conventional Search Engine:</a:t>
            </a:r>
          </a:p>
          <a:p>
            <a:pPr lvl="1"/>
            <a:r>
              <a:rPr lang="en-US" altLang="ko-KR" sz="1000" dirty="0"/>
              <a:t>Relies on keyword matching and indexing.</a:t>
            </a:r>
          </a:p>
          <a:p>
            <a:pPr lvl="1"/>
            <a:r>
              <a:rPr lang="en-US" altLang="ko-KR" sz="1000" dirty="0"/>
              <a:t>Results are based on factors like keyword density and page rankings.</a:t>
            </a:r>
          </a:p>
          <a:p>
            <a:pPr lvl="1"/>
            <a:r>
              <a:rPr lang="en-US" altLang="ko-KR" sz="1000" dirty="0"/>
              <a:t>Provides a list of relevant web pages.</a:t>
            </a:r>
          </a:p>
          <a:p>
            <a:pPr lvl="1"/>
            <a:r>
              <a:rPr lang="en-US" altLang="ko-KR" sz="1000" dirty="0"/>
              <a:t>Emphasizes popularity and authority of web pages.</a:t>
            </a:r>
          </a:p>
          <a:p>
            <a:pPr lvl="1"/>
            <a:r>
              <a:rPr lang="en-US" altLang="ko-KR" sz="1600" dirty="0"/>
              <a:t>Does not focus on understanding the meaning or context of the search query.</a:t>
            </a:r>
          </a:p>
          <a:p>
            <a:r>
              <a:rPr lang="en-US" altLang="ko-KR" dirty="0"/>
              <a:t>Semantic Search Engine:</a:t>
            </a:r>
          </a:p>
          <a:p>
            <a:pPr lvl="1"/>
            <a:r>
              <a:rPr lang="en-US" altLang="ko-KR" sz="900" dirty="0"/>
              <a:t>Analyzes the meaning and context of the search query.</a:t>
            </a:r>
          </a:p>
          <a:p>
            <a:pPr lvl="1"/>
            <a:r>
              <a:rPr lang="en-US" altLang="ko-KR" sz="900" dirty="0"/>
              <a:t>Considers user's location, search history, and other factors.</a:t>
            </a:r>
          </a:p>
          <a:p>
            <a:pPr lvl="1"/>
            <a:r>
              <a:rPr lang="en-US" altLang="ko-KR" sz="900" dirty="0"/>
              <a:t>Provides more personalized and context-aware results.</a:t>
            </a:r>
          </a:p>
          <a:p>
            <a:pPr lvl="1"/>
            <a:r>
              <a:rPr lang="en-US" altLang="ko-KR" sz="900" dirty="0"/>
              <a:t>Understands relationships between words and concepts.</a:t>
            </a:r>
          </a:p>
          <a:p>
            <a:pPr lvl="1"/>
            <a:r>
              <a:rPr lang="en-US" altLang="ko-KR" sz="900" dirty="0"/>
              <a:t>Uses natural language processing (NLP) techniques.</a:t>
            </a:r>
          </a:p>
          <a:p>
            <a:pPr lvl="1"/>
            <a:r>
              <a:rPr lang="en-US" altLang="ko-KR" sz="900" dirty="0"/>
              <a:t>Presents rich snippets and leverages knowledge graphs for additional context.</a:t>
            </a:r>
          </a:p>
          <a:p>
            <a:pPr lvl="1"/>
            <a:r>
              <a:rPr lang="en-US" altLang="ko-KR" sz="1600" dirty="0"/>
              <a:t>Aims to deliver more accurate and meaningful search results.</a:t>
            </a:r>
          </a:p>
          <a:p>
            <a:endParaRPr lang="ko-KR" altLang="en-US" dirty="0"/>
          </a:p>
        </p:txBody>
      </p:sp>
      <p:sp>
        <p:nvSpPr>
          <p:cNvPr id="6" name="Rectangle 1">
            <a:extLst>
              <a:ext uri="{FF2B5EF4-FFF2-40B4-BE49-F238E27FC236}">
                <a16:creationId xmlns:a16="http://schemas.microsoft.com/office/drawing/2014/main" id="{7ADBA410-52DB-427C-8FE6-B9C2D7581F2F}"/>
              </a:ext>
            </a:extLst>
          </p:cNvPr>
          <p:cNvSpPr>
            <a:spLocks noChangeArrowheads="1"/>
          </p:cNvSpPr>
          <p:nvPr/>
        </p:nvSpPr>
        <p:spPr bwMode="auto">
          <a:xfrm>
            <a:off x="528734" y="4591406"/>
            <a:ext cx="11199846"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In</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summary</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conventional</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search</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engines</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primarily</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rely</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on</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keyword</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matching</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while</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semantic</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search</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engines</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aim</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to</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understand</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the</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meaning</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and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intent</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behind</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search</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queries</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providing</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more</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contextually</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relevant</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results</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2400" b="0" i="0" u="none" strike="noStrike" cap="none" normalizeH="0" baseline="0" dirty="0">
                <a:ln>
                  <a:noFill/>
                </a:ln>
                <a:solidFill>
                  <a:schemeClr val="tx1"/>
                </a:solidFill>
                <a:effectLst/>
                <a:latin typeface="Arial" panose="020B0604020202020204" pitchFamily="34" charset="0"/>
                <a:ea typeface="Söhne"/>
              </a:rPr>
            </a:br>
            <a:endParaRPr kumimoji="0" lang="ko-KR" altLang="ko-KR"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840300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1ED3563-2FE7-48C7-8E5D-61C998CECBF3}"/>
              </a:ext>
            </a:extLst>
          </p:cNvPr>
          <p:cNvSpPr>
            <a:spLocks noGrp="1"/>
          </p:cNvSpPr>
          <p:nvPr>
            <p:ph type="title"/>
          </p:nvPr>
        </p:nvSpPr>
        <p:spPr/>
        <p:txBody>
          <a:bodyPr/>
          <a:lstStyle/>
          <a:p>
            <a:r>
              <a:rPr lang="en-US" altLang="ko-KR" dirty="0"/>
              <a:t>Limitations of </a:t>
            </a:r>
            <a:r>
              <a:rPr lang="en-US" altLang="ko-KR" dirty="0" err="1"/>
              <a:t>ChatGPT</a:t>
            </a:r>
            <a:br>
              <a:rPr lang="en-US" altLang="ko-KR"/>
            </a:br>
            <a:endParaRPr lang="ko-KR" altLang="en-US"/>
          </a:p>
        </p:txBody>
      </p:sp>
      <p:sp>
        <p:nvSpPr>
          <p:cNvPr id="3" name="내용 개체 틀 2">
            <a:extLst>
              <a:ext uri="{FF2B5EF4-FFF2-40B4-BE49-F238E27FC236}">
                <a16:creationId xmlns:a16="http://schemas.microsoft.com/office/drawing/2014/main" id="{79371D52-116E-467B-B422-091987890594}"/>
              </a:ext>
            </a:extLst>
          </p:cNvPr>
          <p:cNvSpPr>
            <a:spLocks noGrp="1"/>
          </p:cNvSpPr>
          <p:nvPr>
            <p:ph idx="1"/>
          </p:nvPr>
        </p:nvSpPr>
        <p:spPr/>
        <p:txBody>
          <a:bodyPr>
            <a:normAutofit fontScale="47500" lnSpcReduction="20000"/>
          </a:bodyPr>
          <a:lstStyle/>
          <a:p>
            <a:r>
              <a:rPr lang="en-US" altLang="ko-KR" dirty="0"/>
              <a:t>Lack of context awareness</a:t>
            </a:r>
          </a:p>
          <a:p>
            <a:r>
              <a:rPr lang="en-US" altLang="ko-KR" dirty="0"/>
              <a:t>One limitation of </a:t>
            </a:r>
            <a:r>
              <a:rPr lang="en-US" altLang="ko-KR" dirty="0" err="1"/>
              <a:t>ChatGPT</a:t>
            </a:r>
            <a:r>
              <a:rPr lang="en-US" altLang="ko-KR" dirty="0"/>
              <a:t> is that it is not always able to fully understand the context of a given text.</a:t>
            </a:r>
          </a:p>
          <a:p>
            <a:r>
              <a:rPr lang="en-US" altLang="ko-KR" dirty="0"/>
              <a:t>This can lead to the generation of text that is not appropriate or does not make sense in the given context.</a:t>
            </a:r>
          </a:p>
          <a:p>
            <a:r>
              <a:rPr lang="en-US" altLang="ko-KR" dirty="0"/>
              <a:t>This is particularly a limitation when the model is used in a conversational setting, where understanding the context of a conversation is crucial.</a:t>
            </a:r>
          </a:p>
          <a:p>
            <a:r>
              <a:rPr lang="en-US" altLang="ko-KR" dirty="0"/>
              <a:t>Limited ability to handle tasks that require common sense knowledge</a:t>
            </a:r>
          </a:p>
          <a:p>
            <a:r>
              <a:rPr lang="en-US" altLang="ko-KR" dirty="0" err="1"/>
              <a:t>ChatGPT</a:t>
            </a:r>
            <a:r>
              <a:rPr lang="en-US" altLang="ko-KR" dirty="0"/>
              <a:t> has been trained on a large dataset of text data, but it does not have access to common sense knowledge that humans possess.</a:t>
            </a:r>
          </a:p>
          <a:p>
            <a:r>
              <a:rPr lang="en-US" altLang="ko-KR" dirty="0"/>
              <a:t>This can limit its ability to perform certain tasks that require knowledge of the world, such as understanding idioms or sarcasm.</a:t>
            </a:r>
          </a:p>
          <a:p>
            <a:r>
              <a:rPr lang="en-US" altLang="ko-KR" dirty="0"/>
              <a:t>This limitation can be overcome by fine-tuning the model with task-specific data, but it still may not perform as well as a human in certain tasks.</a:t>
            </a:r>
          </a:p>
          <a:p>
            <a:r>
              <a:rPr lang="en-US" altLang="ko-KR" dirty="0"/>
              <a:t>Potential ethical concerns surrounding the use of AI-generated text</a:t>
            </a:r>
          </a:p>
          <a:p>
            <a:r>
              <a:rPr lang="en-US" altLang="ko-KR" dirty="0"/>
              <a:t>The use of AI-generated text raises ethical concerns such as potential manipulation of public opinion or spreading misinformation.</a:t>
            </a:r>
          </a:p>
          <a:p>
            <a:r>
              <a:rPr lang="en-US" altLang="ko-KR" dirty="0"/>
              <a:t>As the generated text can be difficult to distinguish from text written by a human, it may be used for malicious purposes such as impersonation or propaganda.</a:t>
            </a:r>
          </a:p>
          <a:p>
            <a:r>
              <a:rPr lang="en-US" altLang="ko-KR" dirty="0"/>
              <a:t>It is important to consider these ethical concerns when developing and deploying </a:t>
            </a:r>
            <a:r>
              <a:rPr lang="en-US" altLang="ko-KR" dirty="0" err="1"/>
              <a:t>ChatGPT</a:t>
            </a:r>
            <a:r>
              <a:rPr lang="en-US" altLang="ko-KR" dirty="0"/>
              <a:t> models, and to have proper measures in place to detect and prevent any potential misuse of the technology.</a:t>
            </a:r>
          </a:p>
          <a:p>
            <a:endParaRPr lang="ko-KR" altLang="en-US" dirty="0"/>
          </a:p>
        </p:txBody>
      </p:sp>
    </p:spTree>
    <p:extLst>
      <p:ext uri="{BB962C8B-B14F-4D97-AF65-F5344CB8AC3E}">
        <p14:creationId xmlns:p14="http://schemas.microsoft.com/office/powerpoint/2010/main" val="35535644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519A7D-D7F1-4736-B840-FEFC10711E32}"/>
              </a:ext>
            </a:extLst>
          </p:cNvPr>
          <p:cNvSpPr>
            <a:spLocks noGrp="1"/>
          </p:cNvSpPr>
          <p:nvPr>
            <p:ph type="title"/>
          </p:nvPr>
        </p:nvSpPr>
        <p:spPr/>
        <p:txBody>
          <a:bodyPr/>
          <a:lstStyle/>
          <a:p>
            <a:r>
              <a:rPr lang="en-US" altLang="ko-KR" dirty="0"/>
              <a:t>Function</a:t>
            </a:r>
            <a:endParaRPr lang="ko-KR" altLang="en-US" dirty="0"/>
          </a:p>
        </p:txBody>
      </p:sp>
      <p:pic>
        <p:nvPicPr>
          <p:cNvPr id="1026" name="Picture 2" descr="함수는 입력값에 따라 출력값을 만들어 내는 ‘블랙 박스’와 같다.">
            <a:extLst>
              <a:ext uri="{FF2B5EF4-FFF2-40B4-BE49-F238E27FC236}">
                <a16:creationId xmlns:a16="http://schemas.microsoft.com/office/drawing/2014/main" id="{0A812A7D-1D47-4D93-AB71-151A64A9A0B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96960" y="1825625"/>
            <a:ext cx="439808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6780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symmetric tree growth">
            <a:extLst>
              <a:ext uri="{FF2B5EF4-FFF2-40B4-BE49-F238E27FC236}">
                <a16:creationId xmlns:a16="http://schemas.microsoft.com/office/drawing/2014/main" id="{19336E14-E271-483A-B52A-F2BD0E7C42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9414" y="2640724"/>
            <a:ext cx="5812586" cy="4096407"/>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B3703FCC-F15E-40B4-BB55-92C9B78E4B1C}"/>
              </a:ext>
            </a:extLst>
          </p:cNvPr>
          <p:cNvSpPr/>
          <p:nvPr/>
        </p:nvSpPr>
        <p:spPr>
          <a:xfrm>
            <a:off x="451944" y="1625062"/>
            <a:ext cx="10951779" cy="1200329"/>
          </a:xfrm>
          <a:prstGeom prst="rect">
            <a:avLst/>
          </a:prstGeom>
        </p:spPr>
        <p:txBody>
          <a:bodyPr wrap="square">
            <a:spAutoFit/>
          </a:bodyPr>
          <a:lstStyle/>
          <a:p>
            <a:pPr>
              <a:buFont typeface="Arial" panose="020B0604020202020204" pitchFamily="34" charset="0"/>
              <a:buChar char="•"/>
            </a:pPr>
            <a:r>
              <a:rPr lang="en-US" altLang="ko-KR" dirty="0">
                <a:solidFill>
                  <a:srgbClr val="1F1F1F"/>
                </a:solidFill>
                <a:latin typeface="Google Sans"/>
              </a:rPr>
              <a:t> a probabilistic algorithm for searching through a game tree.</a:t>
            </a:r>
          </a:p>
          <a:p>
            <a:pPr>
              <a:buFont typeface="Arial" panose="020B0604020202020204" pitchFamily="34" charset="0"/>
              <a:buChar char="•"/>
            </a:pPr>
            <a:r>
              <a:rPr lang="en-US" altLang="ko-KR" dirty="0">
                <a:solidFill>
                  <a:srgbClr val="1F1F1F"/>
                </a:solidFill>
                <a:latin typeface="Google Sans"/>
              </a:rPr>
              <a:t> Go, chess, and shogi.</a:t>
            </a:r>
          </a:p>
          <a:p>
            <a:pPr>
              <a:buFont typeface="Arial" panose="020B0604020202020204" pitchFamily="34" charset="0"/>
              <a:buChar char="•"/>
            </a:pPr>
            <a:r>
              <a:rPr lang="en-US" altLang="ko-KR" dirty="0">
                <a:solidFill>
                  <a:srgbClr val="1F1F1F"/>
                </a:solidFill>
                <a:latin typeface="Google Sans"/>
              </a:rPr>
              <a:t> main steps: selection, expansion, simulation, and backpropagation.</a:t>
            </a:r>
          </a:p>
          <a:p>
            <a:pPr>
              <a:buFont typeface="Arial" panose="020B0604020202020204" pitchFamily="34" charset="0"/>
              <a:buChar char="•"/>
            </a:pPr>
            <a:r>
              <a:rPr lang="en-US" altLang="ko-KR" dirty="0">
                <a:solidFill>
                  <a:srgbClr val="1F1F1F"/>
                </a:solidFill>
                <a:latin typeface="Google Sans"/>
              </a:rPr>
              <a:t> a powerful tool for searching through game trees.</a:t>
            </a:r>
            <a:endParaRPr lang="en-US" altLang="ko-KR" b="0" i="0" dirty="0">
              <a:solidFill>
                <a:srgbClr val="1F1F1F"/>
              </a:solidFill>
              <a:effectLst/>
              <a:latin typeface="Google Sans"/>
            </a:endParaRPr>
          </a:p>
        </p:txBody>
      </p:sp>
      <p:sp>
        <p:nvSpPr>
          <p:cNvPr id="5" name="직사각형 4">
            <a:extLst>
              <a:ext uri="{FF2B5EF4-FFF2-40B4-BE49-F238E27FC236}">
                <a16:creationId xmlns:a16="http://schemas.microsoft.com/office/drawing/2014/main" id="{1B3EBD5E-F4FC-4104-8592-A727DE47F06A}"/>
              </a:ext>
            </a:extLst>
          </p:cNvPr>
          <p:cNvSpPr/>
          <p:nvPr/>
        </p:nvSpPr>
        <p:spPr>
          <a:xfrm>
            <a:off x="3412760" y="532456"/>
            <a:ext cx="5616859" cy="584775"/>
          </a:xfrm>
          <a:prstGeom prst="rect">
            <a:avLst/>
          </a:prstGeom>
        </p:spPr>
        <p:txBody>
          <a:bodyPr wrap="none">
            <a:spAutoFit/>
          </a:bodyPr>
          <a:lstStyle/>
          <a:p>
            <a:r>
              <a:rPr lang="en-US" altLang="ko-KR" sz="3200" dirty="0">
                <a:solidFill>
                  <a:srgbClr val="1F1F1F"/>
                </a:solidFill>
                <a:latin typeface="Google Sans"/>
              </a:rPr>
              <a:t>Monte Carlo tree search (MCTS) </a:t>
            </a:r>
            <a:endParaRPr lang="ko-KR" altLang="en-US" sz="3200" dirty="0"/>
          </a:p>
        </p:txBody>
      </p:sp>
      <p:pic>
        <p:nvPicPr>
          <p:cNvPr id="6" name="그림 5">
            <a:extLst>
              <a:ext uri="{FF2B5EF4-FFF2-40B4-BE49-F238E27FC236}">
                <a16:creationId xmlns:a16="http://schemas.microsoft.com/office/drawing/2014/main" id="{45CD9E82-F099-49A6-B26E-1A78B23F0D20}"/>
              </a:ext>
            </a:extLst>
          </p:cNvPr>
          <p:cNvPicPr>
            <a:picLocks noChangeAspect="1"/>
          </p:cNvPicPr>
          <p:nvPr/>
        </p:nvPicPr>
        <p:blipFill>
          <a:blip r:embed="rId3"/>
          <a:stretch>
            <a:fillRect/>
          </a:stretch>
        </p:blipFill>
        <p:spPr>
          <a:xfrm>
            <a:off x="341256" y="2825391"/>
            <a:ext cx="5754744" cy="4117263"/>
          </a:xfrm>
          <a:prstGeom prst="rect">
            <a:avLst/>
          </a:prstGeom>
        </p:spPr>
      </p:pic>
    </p:spTree>
    <p:extLst>
      <p:ext uri="{BB962C8B-B14F-4D97-AF65-F5344CB8AC3E}">
        <p14:creationId xmlns:p14="http://schemas.microsoft.com/office/powerpoint/2010/main" val="12471635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What is a Function 1">
            <a:extLst>
              <a:ext uri="{FF2B5EF4-FFF2-40B4-BE49-F238E27FC236}">
                <a16:creationId xmlns:a16="http://schemas.microsoft.com/office/drawing/2014/main" id="{8E7CECAC-BF3A-4932-9582-74E9E393E22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09334" y="280870"/>
            <a:ext cx="9403465" cy="5090101"/>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a:extLst>
              <a:ext uri="{FF2B5EF4-FFF2-40B4-BE49-F238E27FC236}">
                <a16:creationId xmlns:a16="http://schemas.microsoft.com/office/drawing/2014/main" id="{016EB391-A99F-4FE3-9613-6EEE1744C5B5}"/>
              </a:ext>
            </a:extLst>
          </p:cNvPr>
          <p:cNvSpPr/>
          <p:nvPr/>
        </p:nvSpPr>
        <p:spPr>
          <a:xfrm>
            <a:off x="179671" y="4481738"/>
            <a:ext cx="3167535" cy="461665"/>
          </a:xfrm>
          <a:prstGeom prst="rect">
            <a:avLst/>
          </a:prstGeom>
        </p:spPr>
        <p:txBody>
          <a:bodyPr wrap="square">
            <a:spAutoFit/>
          </a:bodyPr>
          <a:lstStyle/>
          <a:p>
            <a:r>
              <a:rPr lang="en-US" altLang="ko-KR" sz="2400" dirty="0">
                <a:solidFill>
                  <a:srgbClr val="DADDE2"/>
                </a:solidFill>
                <a:highlight>
                  <a:srgbClr val="0000FF"/>
                </a:highlight>
                <a:ea typeface="Söhne"/>
              </a:rPr>
              <a:t>U</a:t>
            </a:r>
            <a:r>
              <a:rPr lang="ko-KR" altLang="ko-KR" sz="2400" dirty="0" err="1">
                <a:solidFill>
                  <a:srgbClr val="DADDE2"/>
                </a:solidFill>
                <a:highlight>
                  <a:srgbClr val="0000FF"/>
                </a:highlight>
                <a:ea typeface="Söhne"/>
              </a:rPr>
              <a:t>nconscious</a:t>
            </a:r>
            <a:r>
              <a:rPr lang="en-US" altLang="ko-KR" sz="2400" dirty="0">
                <a:solidFill>
                  <a:srgbClr val="DADDE2"/>
                </a:solidFill>
                <a:highlight>
                  <a:srgbClr val="0000FF"/>
                </a:highlight>
                <a:ea typeface="Söhne"/>
              </a:rPr>
              <a:t>ness</a:t>
            </a:r>
            <a:endParaRPr lang="ko-KR" altLang="en-US" sz="2400" dirty="0">
              <a:highlight>
                <a:srgbClr val="0000FF"/>
              </a:highlight>
            </a:endParaRPr>
          </a:p>
        </p:txBody>
      </p:sp>
      <p:sp>
        <p:nvSpPr>
          <p:cNvPr id="9" name="직사각형 8">
            <a:extLst>
              <a:ext uri="{FF2B5EF4-FFF2-40B4-BE49-F238E27FC236}">
                <a16:creationId xmlns:a16="http://schemas.microsoft.com/office/drawing/2014/main" id="{24BE651B-2593-4724-9981-5237495E4FB8}"/>
              </a:ext>
            </a:extLst>
          </p:cNvPr>
          <p:cNvSpPr/>
          <p:nvPr/>
        </p:nvSpPr>
        <p:spPr>
          <a:xfrm>
            <a:off x="179671" y="5031239"/>
            <a:ext cx="4958970" cy="461665"/>
          </a:xfrm>
          <a:prstGeom prst="rect">
            <a:avLst/>
          </a:prstGeom>
        </p:spPr>
        <p:txBody>
          <a:bodyPr wrap="square">
            <a:spAutoFit/>
          </a:bodyPr>
          <a:lstStyle/>
          <a:p>
            <a:r>
              <a:rPr lang="en-US" altLang="ko-KR" sz="2400" dirty="0">
                <a:solidFill>
                  <a:schemeClr val="bg1"/>
                </a:solidFill>
                <a:highlight>
                  <a:srgbClr val="0000FF"/>
                </a:highlight>
                <a:latin typeface="Malgun Gothic Semilight" panose="020B0502040204020203" pitchFamily="50" charset="-127"/>
                <a:ea typeface="Malgun Gothic Semilight" panose="020B0502040204020203" pitchFamily="50" charset="-127"/>
                <a:cs typeface="Malgun Gothic Semilight" panose="020B0502040204020203" pitchFamily="50" charset="-127"/>
              </a:rPr>
              <a:t>Human forgetting</a:t>
            </a:r>
            <a:endParaRPr lang="ko-KR" altLang="en-US" sz="2400" dirty="0">
              <a:solidFill>
                <a:schemeClr val="bg1"/>
              </a:solidFill>
              <a:highlight>
                <a:srgbClr val="0000FF"/>
              </a:highlight>
              <a:latin typeface="Malgun Gothic Semilight" panose="020B0502040204020203" pitchFamily="50" charset="-127"/>
              <a:ea typeface="Malgun Gothic Semilight" panose="020B0502040204020203" pitchFamily="50" charset="-127"/>
              <a:cs typeface="Malgun Gothic Semilight" panose="020B0502040204020203" pitchFamily="50" charset="-127"/>
            </a:endParaRPr>
          </a:p>
        </p:txBody>
      </p:sp>
      <p:sp>
        <p:nvSpPr>
          <p:cNvPr id="11" name="직사각형 10">
            <a:extLst>
              <a:ext uri="{FF2B5EF4-FFF2-40B4-BE49-F238E27FC236}">
                <a16:creationId xmlns:a16="http://schemas.microsoft.com/office/drawing/2014/main" id="{4480D699-9CC8-43BC-BEEE-6651483262A2}"/>
              </a:ext>
            </a:extLst>
          </p:cNvPr>
          <p:cNvSpPr/>
          <p:nvPr/>
        </p:nvSpPr>
        <p:spPr>
          <a:xfrm>
            <a:off x="179671" y="5614838"/>
            <a:ext cx="4958970" cy="461665"/>
          </a:xfrm>
          <a:prstGeom prst="rect">
            <a:avLst/>
          </a:prstGeom>
        </p:spPr>
        <p:txBody>
          <a:bodyPr wrap="square">
            <a:spAutoFit/>
          </a:bodyPr>
          <a:lstStyle/>
          <a:p>
            <a:r>
              <a:rPr lang="en-US" altLang="ko-KR" sz="2400" dirty="0">
                <a:solidFill>
                  <a:schemeClr val="bg1"/>
                </a:solidFill>
                <a:highlight>
                  <a:srgbClr val="0000FF"/>
                </a:highlight>
              </a:rPr>
              <a:t>Nonverbal communication</a:t>
            </a:r>
            <a:endParaRPr lang="ko-KR" altLang="en-US" sz="2400" dirty="0">
              <a:solidFill>
                <a:schemeClr val="bg1"/>
              </a:solidFill>
              <a:highlight>
                <a:srgbClr val="0000FF"/>
              </a:highlight>
            </a:endParaRPr>
          </a:p>
        </p:txBody>
      </p:sp>
    </p:spTree>
    <p:extLst>
      <p:ext uri="{BB962C8B-B14F-4D97-AF65-F5344CB8AC3E}">
        <p14:creationId xmlns:p14="http://schemas.microsoft.com/office/powerpoint/2010/main" val="40212197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331C87C-B74A-49A5-9862-E5403D3947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619" y="691411"/>
            <a:ext cx="4325933" cy="5475178"/>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98E4D1C4-8942-475A-ACE8-D24DEF17036D}"/>
              </a:ext>
            </a:extLst>
          </p:cNvPr>
          <p:cNvSpPr/>
          <p:nvPr/>
        </p:nvSpPr>
        <p:spPr>
          <a:xfrm>
            <a:off x="7494876" y="6291743"/>
            <a:ext cx="1450975" cy="369332"/>
          </a:xfrm>
          <a:prstGeom prst="rect">
            <a:avLst/>
          </a:prstGeom>
        </p:spPr>
        <p:txBody>
          <a:bodyPr wrap="none">
            <a:spAutoFit/>
          </a:bodyPr>
          <a:lstStyle/>
          <a:p>
            <a:r>
              <a:rPr lang="en-US" altLang="ko-KR" dirty="0">
                <a:solidFill>
                  <a:schemeClr val="accent1"/>
                </a:solidFill>
                <a:latin typeface="Söhne"/>
              </a:rPr>
              <a:t>Yayoi Kusama</a:t>
            </a:r>
            <a:endParaRPr lang="ko-KR" altLang="en-US" dirty="0">
              <a:solidFill>
                <a:schemeClr val="accent1"/>
              </a:solidFill>
            </a:endParaRPr>
          </a:p>
        </p:txBody>
      </p:sp>
      <p:sp>
        <p:nvSpPr>
          <p:cNvPr id="7" name="직사각형 6">
            <a:extLst>
              <a:ext uri="{FF2B5EF4-FFF2-40B4-BE49-F238E27FC236}">
                <a16:creationId xmlns:a16="http://schemas.microsoft.com/office/drawing/2014/main" id="{F9CA17BC-328F-4DAF-AF1B-7FAF779B63D8}"/>
              </a:ext>
            </a:extLst>
          </p:cNvPr>
          <p:cNvSpPr/>
          <p:nvPr/>
        </p:nvSpPr>
        <p:spPr>
          <a:xfrm>
            <a:off x="2234767" y="6233023"/>
            <a:ext cx="1311578" cy="369332"/>
          </a:xfrm>
          <a:prstGeom prst="rect">
            <a:avLst/>
          </a:prstGeom>
        </p:spPr>
        <p:txBody>
          <a:bodyPr wrap="none">
            <a:spAutoFit/>
          </a:bodyPr>
          <a:lstStyle/>
          <a:p>
            <a:r>
              <a:rPr lang="en-US" altLang="ko-KR" dirty="0" err="1">
                <a:solidFill>
                  <a:schemeClr val="accent1"/>
                </a:solidFill>
                <a:latin typeface="Söhne"/>
              </a:rPr>
              <a:t>Whanki</a:t>
            </a:r>
            <a:r>
              <a:rPr lang="en-US" altLang="ko-KR" dirty="0">
                <a:solidFill>
                  <a:schemeClr val="accent1"/>
                </a:solidFill>
                <a:latin typeface="Söhne"/>
              </a:rPr>
              <a:t> Kim</a:t>
            </a:r>
            <a:endParaRPr lang="ko-KR" altLang="en-US" dirty="0">
              <a:solidFill>
                <a:schemeClr val="accent1"/>
              </a:solidFill>
            </a:endParaRPr>
          </a:p>
        </p:txBody>
      </p:sp>
      <p:pic>
        <p:nvPicPr>
          <p:cNvPr id="2054" name="Picture 6">
            <a:extLst>
              <a:ext uri="{FF2B5EF4-FFF2-40B4-BE49-F238E27FC236}">
                <a16:creationId xmlns:a16="http://schemas.microsoft.com/office/drawing/2014/main" id="{55712CBA-2C51-4BB8-A79D-C7326ECBA8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4565" y="691411"/>
            <a:ext cx="10310929" cy="535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6102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525D2-F44A-4AC0-B26F-C1CF3B774CBF}"/>
              </a:ext>
            </a:extLst>
          </p:cNvPr>
          <p:cNvSpPr>
            <a:spLocks noGrp="1"/>
          </p:cNvSpPr>
          <p:nvPr>
            <p:ph type="title"/>
          </p:nvPr>
        </p:nvSpPr>
        <p:spPr/>
        <p:txBody>
          <a:bodyPr/>
          <a:lstStyle/>
          <a:p>
            <a:r>
              <a:rPr lang="en-US" altLang="ko-KR" dirty="0"/>
              <a:t>chat GPT</a:t>
            </a:r>
            <a:endParaRPr lang="ko-KR" altLang="en-US" dirty="0"/>
          </a:p>
        </p:txBody>
      </p:sp>
      <p:sp>
        <p:nvSpPr>
          <p:cNvPr id="3" name="내용 개체 틀 2">
            <a:extLst>
              <a:ext uri="{FF2B5EF4-FFF2-40B4-BE49-F238E27FC236}">
                <a16:creationId xmlns:a16="http://schemas.microsoft.com/office/drawing/2014/main" id="{E4BE8763-09BB-462A-8B96-E8A3DE4DF49F}"/>
              </a:ext>
            </a:extLst>
          </p:cNvPr>
          <p:cNvSpPr>
            <a:spLocks noGrp="1"/>
          </p:cNvSpPr>
          <p:nvPr>
            <p:ph idx="1"/>
          </p:nvPr>
        </p:nvSpPr>
        <p:spPr/>
        <p:txBody>
          <a:bodyPr>
            <a:normAutofit/>
          </a:bodyPr>
          <a:lstStyle/>
          <a:p>
            <a:r>
              <a:rPr lang="ko-KR" altLang="ko-KR" b="1" i="1" dirty="0" err="1"/>
              <a:t>Generative</a:t>
            </a:r>
            <a:r>
              <a:rPr lang="ko-KR" altLang="ko-KR" b="1" i="1" dirty="0"/>
              <a:t> </a:t>
            </a:r>
            <a:r>
              <a:rPr lang="ko-KR" altLang="ko-KR" b="1" i="1" dirty="0" err="1"/>
              <a:t>Pre-trained</a:t>
            </a:r>
            <a:r>
              <a:rPr lang="ko-KR" altLang="ko-KR" b="1" i="1" dirty="0"/>
              <a:t> </a:t>
            </a:r>
            <a:r>
              <a:rPr lang="ko-KR" altLang="ko-KR" b="1" i="1" dirty="0" err="1"/>
              <a:t>Transformer</a:t>
            </a:r>
            <a:endParaRPr lang="en-US" altLang="ko-KR" b="1" i="1" dirty="0"/>
          </a:p>
          <a:p>
            <a:endParaRPr lang="en-US" altLang="ko-KR" b="1" i="1" dirty="0"/>
          </a:p>
          <a:p>
            <a:r>
              <a:rPr lang="ko-KR" altLang="ko-KR" sz="2400" dirty="0" err="1"/>
              <a:t>In</a:t>
            </a:r>
            <a:r>
              <a:rPr lang="ko-KR" altLang="ko-KR" sz="2400" dirty="0"/>
              <a:t> </a:t>
            </a:r>
            <a:r>
              <a:rPr lang="ko-KR" altLang="ko-KR" sz="2400" dirty="0" err="1"/>
              <a:t>a</a:t>
            </a:r>
            <a:r>
              <a:rPr lang="ko-KR" altLang="ko-KR" sz="2400" dirty="0"/>
              <a:t> </a:t>
            </a:r>
            <a:r>
              <a:rPr lang="ko-KR" altLang="ko-KR" sz="2400" dirty="0" err="1"/>
              <a:t>nutshell</a:t>
            </a:r>
            <a:r>
              <a:rPr lang="ko-KR" altLang="ko-KR" sz="2400" dirty="0"/>
              <a:t>, </a:t>
            </a:r>
            <a:r>
              <a:rPr lang="ko-KR" altLang="ko-KR" sz="2400" dirty="0" err="1"/>
              <a:t>Chat</a:t>
            </a:r>
            <a:r>
              <a:rPr lang="ko-KR" altLang="ko-KR" sz="2400" dirty="0"/>
              <a:t> GPT </a:t>
            </a:r>
            <a:r>
              <a:rPr lang="ko-KR" altLang="ko-KR" sz="2400" dirty="0" err="1"/>
              <a:t>is</a:t>
            </a:r>
            <a:r>
              <a:rPr lang="ko-KR" altLang="ko-KR" sz="2400" dirty="0"/>
              <a:t> </a:t>
            </a:r>
            <a:r>
              <a:rPr lang="ko-KR" altLang="ko-KR" sz="2400" dirty="0" err="1"/>
              <a:t>an</a:t>
            </a:r>
            <a:r>
              <a:rPr lang="ko-KR" altLang="ko-KR" sz="2400" dirty="0"/>
              <a:t> </a:t>
            </a:r>
            <a:endParaRPr lang="en-US" altLang="ko-KR" sz="2400" dirty="0"/>
          </a:p>
          <a:p>
            <a:endParaRPr lang="ko-KR" altLang="ko-KR" sz="2400" dirty="0"/>
          </a:p>
          <a:p>
            <a:pPr marL="457200" lvl="1" indent="0">
              <a:buNone/>
            </a:pPr>
            <a:r>
              <a:rPr lang="ko-KR" altLang="ko-KR" dirty="0" err="1"/>
              <a:t>artificial</a:t>
            </a:r>
            <a:r>
              <a:rPr lang="ko-KR" altLang="ko-KR" dirty="0"/>
              <a:t> </a:t>
            </a:r>
            <a:r>
              <a:rPr lang="ko-KR" altLang="ko-KR" dirty="0" err="1"/>
              <a:t>intelligence</a:t>
            </a:r>
            <a:r>
              <a:rPr lang="ko-KR" altLang="ko-KR" dirty="0"/>
              <a:t> (AI) </a:t>
            </a:r>
            <a:r>
              <a:rPr lang="ko-KR" altLang="ko-KR" dirty="0" err="1"/>
              <a:t>content</a:t>
            </a:r>
            <a:r>
              <a:rPr lang="ko-KR" altLang="ko-KR" dirty="0"/>
              <a:t> </a:t>
            </a:r>
            <a:r>
              <a:rPr lang="ko-KR" altLang="ko-KR" dirty="0" err="1"/>
              <a:t>generator</a:t>
            </a:r>
            <a:r>
              <a:rPr lang="ko-KR" altLang="ko-KR" dirty="0"/>
              <a:t> </a:t>
            </a:r>
            <a:endParaRPr lang="en-US" altLang="ko-KR" dirty="0"/>
          </a:p>
          <a:p>
            <a:pPr marL="457200" lvl="1" indent="0">
              <a:buNone/>
            </a:pPr>
            <a:endParaRPr lang="ko-KR" altLang="ko-KR" dirty="0"/>
          </a:p>
          <a:p>
            <a:pPr marL="457200" lvl="1" indent="0">
              <a:buNone/>
            </a:pPr>
            <a:r>
              <a:rPr lang="ko-KR" altLang="ko-KR" dirty="0" err="1"/>
              <a:t>that</a:t>
            </a:r>
            <a:r>
              <a:rPr lang="ko-KR" altLang="ko-KR" dirty="0"/>
              <a:t> </a:t>
            </a:r>
            <a:r>
              <a:rPr lang="ko-KR" altLang="ko-KR" dirty="0" err="1"/>
              <a:t>semi-autonomously</a:t>
            </a:r>
            <a:r>
              <a:rPr lang="ko-KR" altLang="ko-KR" dirty="0"/>
              <a:t> </a:t>
            </a:r>
            <a:r>
              <a:rPr lang="ko-KR" altLang="ko-KR" dirty="0" err="1"/>
              <a:t>creates</a:t>
            </a:r>
            <a:r>
              <a:rPr lang="ko-KR" altLang="ko-KR" dirty="0"/>
              <a:t> </a:t>
            </a:r>
            <a:r>
              <a:rPr lang="ko-KR" altLang="ko-KR" dirty="0" err="1"/>
              <a:t>phrases</a:t>
            </a:r>
            <a:r>
              <a:rPr lang="ko-KR" altLang="ko-KR" dirty="0"/>
              <a:t> and </a:t>
            </a:r>
            <a:r>
              <a:rPr lang="ko-KR" altLang="ko-KR" dirty="0" err="1"/>
              <a:t>articles</a:t>
            </a:r>
            <a:r>
              <a:rPr lang="ko-KR" altLang="ko-KR" dirty="0"/>
              <a:t> </a:t>
            </a:r>
            <a:endParaRPr lang="en-US" altLang="ko-KR" dirty="0"/>
          </a:p>
          <a:p>
            <a:pPr marL="457200" lvl="1" indent="0">
              <a:buNone/>
            </a:pPr>
            <a:endParaRPr lang="en-US" altLang="ko-KR" dirty="0"/>
          </a:p>
          <a:p>
            <a:pPr marL="457200" lvl="1" indent="0">
              <a:buNone/>
            </a:pPr>
            <a:r>
              <a:rPr lang="ko-KR" altLang="ko-KR" sz="3600" dirty="0" err="1">
                <a:solidFill>
                  <a:schemeClr val="accent5">
                    <a:lumMod val="75000"/>
                  </a:schemeClr>
                </a:solidFill>
                <a:highlight>
                  <a:srgbClr val="C0C0C0"/>
                </a:highlight>
              </a:rPr>
              <a:t>based</a:t>
            </a:r>
            <a:r>
              <a:rPr lang="ko-KR" altLang="ko-KR" sz="3600" dirty="0">
                <a:solidFill>
                  <a:schemeClr val="accent5">
                    <a:lumMod val="75000"/>
                  </a:schemeClr>
                </a:solidFill>
                <a:highlight>
                  <a:srgbClr val="C0C0C0"/>
                </a:highlight>
              </a:rPr>
              <a:t> </a:t>
            </a:r>
            <a:r>
              <a:rPr lang="ko-KR" altLang="ko-KR" sz="3600" dirty="0" err="1">
                <a:solidFill>
                  <a:schemeClr val="accent5">
                    <a:lumMod val="75000"/>
                  </a:schemeClr>
                </a:solidFill>
                <a:highlight>
                  <a:srgbClr val="C0C0C0"/>
                </a:highlight>
              </a:rPr>
              <a:t>on</a:t>
            </a:r>
            <a:r>
              <a:rPr lang="ko-KR" altLang="ko-KR" sz="3600" dirty="0">
                <a:solidFill>
                  <a:schemeClr val="accent5">
                    <a:lumMod val="75000"/>
                  </a:schemeClr>
                </a:solidFill>
                <a:highlight>
                  <a:srgbClr val="C0C0C0"/>
                </a:highlight>
              </a:rPr>
              <a:t> </a:t>
            </a:r>
            <a:r>
              <a:rPr lang="ko-KR" altLang="ko-KR" sz="3600" dirty="0" err="1">
                <a:solidFill>
                  <a:schemeClr val="accent5">
                    <a:lumMod val="75000"/>
                  </a:schemeClr>
                </a:solidFill>
                <a:highlight>
                  <a:srgbClr val="C0C0C0"/>
                </a:highlight>
              </a:rPr>
              <a:t>user</a:t>
            </a:r>
            <a:r>
              <a:rPr lang="ko-KR" altLang="ko-KR" sz="3600" dirty="0">
                <a:solidFill>
                  <a:schemeClr val="accent5">
                    <a:lumMod val="75000"/>
                  </a:schemeClr>
                </a:solidFill>
                <a:highlight>
                  <a:srgbClr val="C0C0C0"/>
                </a:highlight>
              </a:rPr>
              <a:t> </a:t>
            </a:r>
            <a:r>
              <a:rPr lang="ko-KR" altLang="ko-KR" sz="3600" dirty="0" err="1">
                <a:solidFill>
                  <a:schemeClr val="accent5">
                    <a:lumMod val="75000"/>
                  </a:schemeClr>
                </a:solidFill>
                <a:highlight>
                  <a:srgbClr val="C0C0C0"/>
                </a:highlight>
              </a:rPr>
              <a:t>input</a:t>
            </a:r>
            <a:r>
              <a:rPr lang="ko-KR" altLang="ko-KR" sz="3600" dirty="0">
                <a:solidFill>
                  <a:schemeClr val="accent5">
                    <a:lumMod val="75000"/>
                  </a:schemeClr>
                </a:solidFill>
                <a:highlight>
                  <a:srgbClr val="C0C0C0"/>
                </a:highlight>
              </a:rPr>
              <a:t>.</a:t>
            </a:r>
            <a:r>
              <a:rPr lang="en-US" altLang="ko-KR" sz="3600" dirty="0">
                <a:solidFill>
                  <a:schemeClr val="accent5">
                    <a:lumMod val="75000"/>
                  </a:schemeClr>
                </a:solidFill>
                <a:highlight>
                  <a:srgbClr val="C0C0C0"/>
                </a:highlight>
              </a:rPr>
              <a:t> </a:t>
            </a:r>
          </a:p>
          <a:p>
            <a:endParaRPr lang="ko-KR" altLang="en-US" dirty="0"/>
          </a:p>
        </p:txBody>
      </p:sp>
    </p:spTree>
    <p:extLst>
      <p:ext uri="{BB962C8B-B14F-4D97-AF65-F5344CB8AC3E}">
        <p14:creationId xmlns:p14="http://schemas.microsoft.com/office/powerpoint/2010/main" val="15561324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2977001-2C0D-46C0-80FA-B66D7627B73E}"/>
              </a:ext>
            </a:extLst>
          </p:cNvPr>
          <p:cNvSpPr>
            <a:spLocks noGrp="1"/>
          </p:cNvSpPr>
          <p:nvPr>
            <p:ph type="title"/>
          </p:nvPr>
        </p:nvSpPr>
        <p:spPr/>
        <p:txBody>
          <a:bodyPr>
            <a:normAutofit fontScale="90000"/>
          </a:bodyPr>
          <a:lstStyle/>
          <a:p>
            <a:pPr algn="ctr"/>
            <a:r>
              <a:rPr lang="en-US" altLang="ko-KR" sz="2200" b="1" dirty="0"/>
              <a:t>NVIDIA</a:t>
            </a:r>
            <a:r>
              <a:rPr lang="ko-KR" altLang="en-US" sz="2200" b="1" dirty="0"/>
              <a:t>의 과학시간 </a:t>
            </a:r>
            <a:r>
              <a:rPr lang="en-US" altLang="ko-KR" sz="2200" b="1" dirty="0"/>
              <a:t>- GPU</a:t>
            </a:r>
            <a:r>
              <a:rPr lang="ko-KR" altLang="en-US" sz="2200" b="1" dirty="0"/>
              <a:t>와 </a:t>
            </a:r>
            <a:r>
              <a:rPr lang="en-US" altLang="ko-KR" sz="2200" b="1" dirty="0"/>
              <a:t>CPU</a:t>
            </a:r>
            <a:r>
              <a:rPr lang="ko-KR" altLang="en-US" sz="2200" b="1" dirty="0"/>
              <a:t>의 차이</a:t>
            </a:r>
            <a:br>
              <a:rPr lang="en-US" altLang="ko-KR" sz="2200" b="1" dirty="0"/>
            </a:br>
            <a:r>
              <a:rPr lang="en-US" altLang="ko-KR" sz="2200" dirty="0"/>
              <a:t>Https://www.youtube.com/watch?v=1BAZf3PsjWA</a:t>
            </a:r>
            <a:br>
              <a:rPr lang="ko-KR" altLang="en-US" sz="2200" dirty="0"/>
            </a:br>
            <a:br>
              <a:rPr lang="ko-KR" altLang="en-US" b="1" dirty="0"/>
            </a:br>
            <a:endParaRPr lang="ko-KR" altLang="en-US" dirty="0"/>
          </a:p>
        </p:txBody>
      </p:sp>
      <p:sp>
        <p:nvSpPr>
          <p:cNvPr id="5" name="직사각형 4">
            <a:extLst>
              <a:ext uri="{FF2B5EF4-FFF2-40B4-BE49-F238E27FC236}">
                <a16:creationId xmlns:a16="http://schemas.microsoft.com/office/drawing/2014/main" id="{C6782B65-F149-436B-BCB2-D17746E51E50}"/>
              </a:ext>
            </a:extLst>
          </p:cNvPr>
          <p:cNvSpPr/>
          <p:nvPr/>
        </p:nvSpPr>
        <p:spPr>
          <a:xfrm>
            <a:off x="9428470" y="1100189"/>
            <a:ext cx="2307042" cy="646331"/>
          </a:xfrm>
          <a:prstGeom prst="rect">
            <a:avLst/>
          </a:prstGeom>
        </p:spPr>
        <p:txBody>
          <a:bodyPr wrap="none">
            <a:spAutoFit/>
          </a:bodyPr>
          <a:lstStyle/>
          <a:p>
            <a:r>
              <a:rPr lang="ko-KR" altLang="en-US" dirty="0">
                <a:solidFill>
                  <a:srgbClr val="080E14"/>
                </a:solidFill>
                <a:latin typeface="Nanum Gothic"/>
              </a:rPr>
              <a:t> </a:t>
            </a:r>
            <a:r>
              <a:rPr lang="en-US" altLang="ko-KR" dirty="0">
                <a:solidFill>
                  <a:srgbClr val="080E14"/>
                </a:solidFill>
                <a:latin typeface="Nanum Gothic"/>
              </a:rPr>
              <a:t>chat GPT </a:t>
            </a:r>
            <a:r>
              <a:rPr lang="ko-KR" altLang="en-US" dirty="0">
                <a:solidFill>
                  <a:srgbClr val="080E14"/>
                </a:solidFill>
                <a:latin typeface="Nanum Gothic"/>
              </a:rPr>
              <a:t>월간 활성 </a:t>
            </a:r>
            <a:endParaRPr lang="en-US" altLang="ko-KR" dirty="0">
              <a:solidFill>
                <a:srgbClr val="080E14"/>
              </a:solidFill>
              <a:latin typeface="Nanum Gothic"/>
            </a:endParaRPr>
          </a:p>
          <a:p>
            <a:r>
              <a:rPr lang="ko-KR" altLang="en-US" dirty="0">
                <a:solidFill>
                  <a:srgbClr val="080E14"/>
                </a:solidFill>
                <a:latin typeface="Nanum Gothic"/>
              </a:rPr>
              <a:t>사용자 수</a:t>
            </a:r>
            <a:r>
              <a:rPr lang="en-US" altLang="ko-KR" dirty="0">
                <a:solidFill>
                  <a:srgbClr val="080E14"/>
                </a:solidFill>
                <a:latin typeface="Nanum Gothic"/>
              </a:rPr>
              <a:t> 1</a:t>
            </a:r>
            <a:r>
              <a:rPr lang="ko-KR" altLang="en-US" dirty="0" err="1">
                <a:solidFill>
                  <a:srgbClr val="080E14"/>
                </a:solidFill>
                <a:latin typeface="Nanum Gothic"/>
              </a:rPr>
              <a:t>억명</a:t>
            </a:r>
            <a:r>
              <a:rPr lang="ko-KR" altLang="en-US" dirty="0">
                <a:solidFill>
                  <a:srgbClr val="080E14"/>
                </a:solidFill>
                <a:latin typeface="Nanum Gothic"/>
              </a:rPr>
              <a:t> 돌파</a:t>
            </a:r>
            <a:endParaRPr lang="ko-KR" altLang="en-US" dirty="0"/>
          </a:p>
        </p:txBody>
      </p:sp>
      <p:pic>
        <p:nvPicPr>
          <p:cNvPr id="7" name="그림 6">
            <a:extLst>
              <a:ext uri="{FF2B5EF4-FFF2-40B4-BE49-F238E27FC236}">
                <a16:creationId xmlns:a16="http://schemas.microsoft.com/office/drawing/2014/main" id="{E357E8CE-E643-4E15-92E6-48AB78266F1C}"/>
              </a:ext>
            </a:extLst>
          </p:cNvPr>
          <p:cNvPicPr>
            <a:picLocks noChangeAspect="1"/>
          </p:cNvPicPr>
          <p:nvPr/>
        </p:nvPicPr>
        <p:blipFill>
          <a:blip r:embed="rId2"/>
          <a:stretch>
            <a:fillRect/>
          </a:stretch>
        </p:blipFill>
        <p:spPr>
          <a:xfrm>
            <a:off x="228906" y="1737754"/>
            <a:ext cx="11332666" cy="4368458"/>
          </a:xfrm>
          <a:prstGeom prst="rect">
            <a:avLst/>
          </a:prstGeom>
        </p:spPr>
      </p:pic>
      <p:sp>
        <p:nvSpPr>
          <p:cNvPr id="6" name="화살표: 아래쪽 5">
            <a:extLst>
              <a:ext uri="{FF2B5EF4-FFF2-40B4-BE49-F238E27FC236}">
                <a16:creationId xmlns:a16="http://schemas.microsoft.com/office/drawing/2014/main" id="{D46B626F-FE7D-45B9-925E-E15DD5A06220}"/>
              </a:ext>
            </a:extLst>
          </p:cNvPr>
          <p:cNvSpPr/>
          <p:nvPr/>
        </p:nvSpPr>
        <p:spPr>
          <a:xfrm>
            <a:off x="10581991" y="1746520"/>
            <a:ext cx="136343" cy="19531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8936660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E6C03B-93BD-4C81-9629-DE6D3FDEC005}"/>
              </a:ext>
            </a:extLst>
          </p:cNvPr>
          <p:cNvSpPr>
            <a:spLocks noGrp="1"/>
          </p:cNvSpPr>
          <p:nvPr>
            <p:ph type="title"/>
          </p:nvPr>
        </p:nvSpPr>
        <p:spPr/>
        <p:txBody>
          <a:bodyPr/>
          <a:lstStyle/>
          <a:p>
            <a:r>
              <a:rPr lang="en-US" altLang="ko-KR" dirty="0"/>
              <a:t>CPU  vs GPU</a:t>
            </a:r>
            <a:endParaRPr lang="ko-KR" altLang="en-US" dirty="0"/>
          </a:p>
        </p:txBody>
      </p:sp>
      <p:pic>
        <p:nvPicPr>
          <p:cNvPr id="1026" name="Picture 2" descr="목 &#10;정 &#10;의 &#10;역 &#10;할 &#10;작 &#10;동 &#10;방 &#10;식 &#10;코 &#10;이 &#10;적 &#10;용 &#10;문 &#10;야 &#10;CPU &#10;CPU는 Central Processing unit의 약자로. 컴 &#10;퓨터의 중앙 지리 장치입니다. CP니는 컴퓨터 &#10;의 작동을 제어하며 모든 프로세스를 관리합 &#10;니다 巳] &#10;CPU는 컴퓨터 내의 모든 프로세스를 관리하 &#10;고 자허하는 역할을 합니다- 이에는 입력한 &#10;기의 등록부터 장 관리. 파일 시스템 듬 다양 &#10;한 작업이 포함됩니다- 21 &#10;CPU는 식별 저리 방식으로 동작하며. 한 번 &#10;에 하나의 작업을 서리합니ch 각 코어는 독 &#10;립적으로 작업을 수행하며, 이는 대우 빠른 &#10;속도로 전환팀니다. !회 &#10;대부분의 프로세서는 4개에서 8개의 코어를 &#10;가지고 있지만, 고성능 CPU는 최대 64거의 &#10;코어를 가진 수 있습니다. [11 &#10;CPL-IE 컴퓨터의 일반석인 작동에 사용되몌 &#10;직렬 치리가 필요한 대부분의 작업에 사용된 &#10;니다. 예를 들에 웹 브라우저를 실행하거나 &#10;문서를 작성하는 테 사용됩니다| 口 &#10;GP니는 Graphical Processing unit의 약자로, 그래 &#10;픽 카드라고도 불립니다. GPU는 회면에 표시되는 &#10;그래픽을 저리8卜는 역할을 합니다, 田 &#10;GP니는 그래픽을 처리하고. 특히 30 그래픽에 적 &#10;합하며. 효율석인 병렬 저리를 가능하게 합니다, &#10;대량의 데이터를 빠르게 처리할 수 았에 더 &#10;신 러닝이나 그립토 마이닝에도 사용됩니다. [11 &#10;GPI-I는 병렬 저리 방식을 사용하며 한 번에 수전 &#10;개의 작업을 동시에 저리합니다- 이리한 특상 때문 &#10;에 GPI.JE 대량의 작은 부분으로 이루어진 큰 작업 &#10;을 치리하는 테 더 적합합니다. 口 &#10;CPU는 수백에서 수전 개의 코어를 가지고 있으며, &#10;이를 통해 대량의 병별 저리를 수행합니다, 21 &#10;GPI.J는 그래픽이 중요한 게임. 고급 그래픽 소프트 &#10;-입어. 30 모텔링 등에 사용됩니다. 또한 대량의 병 &#10;맇 지리가 필요한 작업. 대신 러닝. 크립토 마이닝 &#10;등에도 적용됩니다. 田 ">
            <a:extLst>
              <a:ext uri="{FF2B5EF4-FFF2-40B4-BE49-F238E27FC236}">
                <a16:creationId xmlns:a16="http://schemas.microsoft.com/office/drawing/2014/main" id="{BCDCBB26-09E8-4878-81F0-E577AA8BC2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8488" y="1266573"/>
            <a:ext cx="6903134" cy="5591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25978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내용 개체 틀 3">
            <a:extLst>
              <a:ext uri="{FF2B5EF4-FFF2-40B4-BE49-F238E27FC236}">
                <a16:creationId xmlns:a16="http://schemas.microsoft.com/office/drawing/2014/main" id="{CE8C638C-F1D8-4581-92F7-F37B103F725B}"/>
              </a:ext>
            </a:extLst>
          </p:cNvPr>
          <p:cNvPicPr>
            <a:picLocks noGrp="1" noChangeAspect="1"/>
          </p:cNvPicPr>
          <p:nvPr>
            <p:ph idx="1"/>
          </p:nvPr>
        </p:nvPicPr>
        <p:blipFill>
          <a:blip r:embed="rId2"/>
          <a:stretch>
            <a:fillRect/>
          </a:stretch>
        </p:blipFill>
        <p:spPr>
          <a:xfrm>
            <a:off x="3053593" y="364594"/>
            <a:ext cx="5913301" cy="6357653"/>
          </a:xfrm>
          <a:prstGeom prst="rect">
            <a:avLst/>
          </a:prstGeom>
        </p:spPr>
      </p:pic>
    </p:spTree>
    <p:extLst>
      <p:ext uri="{BB962C8B-B14F-4D97-AF65-F5344CB8AC3E}">
        <p14:creationId xmlns:p14="http://schemas.microsoft.com/office/powerpoint/2010/main" val="8210287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90657F1E-1291-400F-8D28-9AF588FDD2A7}"/>
              </a:ext>
            </a:extLst>
          </p:cNvPr>
          <p:cNvPicPr>
            <a:picLocks noChangeAspect="1"/>
          </p:cNvPicPr>
          <p:nvPr/>
        </p:nvPicPr>
        <p:blipFill>
          <a:blip r:embed="rId2"/>
          <a:stretch>
            <a:fillRect/>
          </a:stretch>
        </p:blipFill>
        <p:spPr>
          <a:xfrm>
            <a:off x="1881187" y="1057275"/>
            <a:ext cx="8429625" cy="4743450"/>
          </a:xfrm>
          <a:prstGeom prst="rect">
            <a:avLst/>
          </a:prstGeom>
        </p:spPr>
      </p:pic>
    </p:spTree>
    <p:extLst>
      <p:ext uri="{BB962C8B-B14F-4D97-AF65-F5344CB8AC3E}">
        <p14:creationId xmlns:p14="http://schemas.microsoft.com/office/powerpoint/2010/main" val="836127160"/>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1531</TotalTime>
  <Words>3803</Words>
  <Application>Microsoft Office PowerPoint</Application>
  <PresentationFormat>와이드스크린</PresentationFormat>
  <Paragraphs>472</Paragraphs>
  <Slides>96</Slides>
  <Notes>0</Notes>
  <HiddenSlides>0</HiddenSlides>
  <MMClips>0</MMClips>
  <ScaleCrop>false</ScaleCrop>
  <HeadingPairs>
    <vt:vector size="6" baseType="variant">
      <vt:variant>
        <vt:lpstr>사용한 글꼴</vt:lpstr>
      </vt:variant>
      <vt:variant>
        <vt:i4>13</vt:i4>
      </vt:variant>
      <vt:variant>
        <vt:lpstr>테마</vt:lpstr>
      </vt:variant>
      <vt:variant>
        <vt:i4>1</vt:i4>
      </vt:variant>
      <vt:variant>
        <vt:lpstr>슬라이드 제목</vt:lpstr>
      </vt:variant>
      <vt:variant>
        <vt:i4>96</vt:i4>
      </vt:variant>
    </vt:vector>
  </HeadingPairs>
  <TitlesOfParts>
    <vt:vector size="110" baseType="lpstr">
      <vt:lpstr>Arial Unicode MS</vt:lpstr>
      <vt:lpstr>Google Sans</vt:lpstr>
      <vt:lpstr>Lato</vt:lpstr>
      <vt:lpstr>Malgun Gothic Semilight</vt:lpstr>
      <vt:lpstr>Nanum Gothic</vt:lpstr>
      <vt:lpstr>Proxima Nova Subset</vt:lpstr>
      <vt:lpstr>Roboto</vt:lpstr>
      <vt:lpstr>Söhne</vt:lpstr>
      <vt:lpstr>맑은 고딕</vt:lpstr>
      <vt:lpstr>Arial</vt:lpstr>
      <vt:lpstr>Arial</vt:lpstr>
      <vt:lpstr>Calibri</vt:lpstr>
      <vt:lpstr>Consolas</vt:lpstr>
      <vt:lpstr>Office 테마</vt:lpstr>
      <vt:lpstr>chat GPT</vt:lpstr>
      <vt:lpstr>PowerPoint 프레젠테이션</vt:lpstr>
      <vt:lpstr>Key Words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Alan Turing </vt:lpstr>
      <vt:lpstr>Alan Mathison Turing </vt:lpstr>
      <vt:lpstr>PowerPoint 프레젠테이션</vt:lpstr>
      <vt:lpstr>Computing machinery and intelligence</vt:lpstr>
      <vt:lpstr>PowerPoint 프레젠테이션</vt:lpstr>
      <vt:lpstr>AI history by chat GPT</vt:lpstr>
      <vt:lpstr>Dartmouth Conference 1956</vt:lpstr>
      <vt:lpstr>AlphaGo vs. Lee Sedol (2016)</vt:lpstr>
      <vt:lpstr>PowerPoint 프레젠테이션</vt:lpstr>
      <vt:lpstr>NVIDIA의 과학시간 - GPU와 CPU의 차이 Https://www.youtube.com/watch?v=1BAZf3PsjWA</vt:lpstr>
      <vt:lpstr>Google shares lose $100 billion  after company’s AI chatbot makes an error during demo 2023.02 </vt:lpstr>
      <vt:lpstr>PowerPoint 프레젠테이션</vt:lpstr>
      <vt:lpstr>chat GPT</vt:lpstr>
      <vt:lpstr>chat GPT</vt:lpstr>
      <vt:lpstr>Evolution of Chatbots </vt:lpstr>
      <vt:lpstr> ELIZA, one of the first chatbots in 1966</vt:lpstr>
      <vt:lpstr>chat GPT</vt:lpstr>
      <vt:lpstr>key aspects of human intelligence: </vt:lpstr>
      <vt:lpstr>PowerPoint 프레젠테이션</vt:lpstr>
      <vt:lpstr>chat GPT</vt:lpstr>
      <vt:lpstr>PowerPoint 프레젠테이션</vt:lpstr>
      <vt:lpstr>PowerPoint 프레젠테이션</vt:lpstr>
      <vt:lpstr>PowerPoint 프레젠테이션</vt:lpstr>
      <vt:lpstr>PowerPoint 프레젠테이션</vt:lpstr>
      <vt:lpstr>Intelligence</vt:lpstr>
      <vt:lpstr>Hallutination</vt:lpstr>
      <vt:lpstr>chat GPT</vt:lpstr>
      <vt:lpstr>chat GPT</vt:lpstr>
      <vt:lpstr>chat GPT</vt:lpstr>
      <vt:lpstr>PowerPoint 프레젠테이션</vt:lpstr>
      <vt:lpstr>PowerPoint 프레젠테이션</vt:lpstr>
      <vt:lpstr>Machine learning</vt:lpstr>
      <vt:lpstr>PowerPoint 프레젠테이션</vt:lpstr>
      <vt:lpstr>PowerPoint 프레젠테이션</vt:lpstr>
      <vt:lpstr>PowerPoint 프레젠테이션</vt:lpstr>
      <vt:lpstr>Transformer</vt:lpstr>
      <vt:lpstr>PowerPoint 프레젠테이션</vt:lpstr>
      <vt:lpstr>PowerPoint 프레젠테이션</vt:lpstr>
      <vt:lpstr>PowerPoint 프레젠테이션</vt:lpstr>
      <vt:lpstr>PowerPoint 프레젠테이션</vt:lpstr>
      <vt:lpstr>chat GPT</vt:lpstr>
      <vt:lpstr>PowerPoint 프레젠테이션</vt:lpstr>
      <vt:lpstr>Function</vt:lpstr>
      <vt:lpstr>Leonhard Euler  Introductio in Analysin Infinitorum. 1748 </vt:lpstr>
      <vt:lpstr>function</vt:lpstr>
      <vt:lpstr>Function</vt:lpstr>
      <vt:lpstr>PowerPoint 프레젠테이션</vt:lpstr>
      <vt:lpstr>PowerPoint 프레젠테이션</vt:lpstr>
      <vt:lpstr>PowerPoint 프레젠테이션</vt:lpstr>
      <vt:lpstr>PowerPoint 프레젠테이션</vt:lpstr>
      <vt:lpstr>The ML explosion in materials science.  The number of papers containing the terms machine learning</vt:lpstr>
      <vt:lpstr>Error rate in the ImageNet Large Scale Visual Recognition Challenge. Data for AI performance from Shoham et al. (2018, p. 90), for human performance from Russakovsky et al. (2015, pp. 241&amp;242). </vt:lpstr>
      <vt:lpstr>Number of publications in dependence  on the publication year for DL, deep learning;</vt:lpstr>
      <vt:lpstr>PowerPoint 프레젠테이션</vt:lpstr>
      <vt:lpstr>Function</vt:lpstr>
      <vt:lpstr>PowerPoint 프레젠테이션</vt:lpstr>
      <vt:lpstr>Neural networks</vt:lpstr>
      <vt:lpstr>Neural Network Character Recognition </vt:lpstr>
      <vt:lpstr>Neural networks </vt:lpstr>
      <vt:lpstr>Neural networks</vt:lpstr>
      <vt:lpstr>PowerPoint 프레젠테이션</vt:lpstr>
      <vt:lpstr>Neural network</vt:lpstr>
      <vt:lpstr>PowerPoint 프레젠테이션</vt:lpstr>
      <vt:lpstr>Mathematical logics of neural networks: </vt:lpstr>
      <vt:lpstr>Gradient Descent </vt:lpstr>
      <vt:lpstr> </vt:lpstr>
      <vt:lpstr>PowerPoint 프레젠테이션</vt:lpstr>
      <vt:lpstr>PowerPoint 프레젠테이션</vt:lpstr>
      <vt:lpstr>chat GPT</vt:lpstr>
      <vt:lpstr>Language models</vt:lpstr>
      <vt:lpstr>large language models</vt:lpstr>
      <vt:lpstr>PowerPoint 프레젠테이션</vt:lpstr>
      <vt:lpstr>LLM</vt:lpstr>
      <vt:lpstr>PowerPoint 프레젠테이션</vt:lpstr>
      <vt:lpstr>PowerPoint 프레젠테이션</vt:lpstr>
      <vt:lpstr>PowerPoint 프레젠테이션</vt:lpstr>
      <vt:lpstr>Limitations of ChatGPT </vt:lpstr>
      <vt:lpstr>Function</vt:lpstr>
      <vt:lpstr>PowerPoint 프레젠테이션</vt:lpstr>
      <vt:lpstr>PowerPoint 프레젠테이션</vt:lpstr>
      <vt:lpstr>chat GPT</vt:lpstr>
      <vt:lpstr>NVIDIA의 과학시간 - GPU와 CPU의 차이 Https://www.youtube.com/watch?v=1BAZf3PsjWA  </vt:lpstr>
      <vt:lpstr>CPU  vs GPU</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 GPT</dc:title>
  <dc:creator>Koh Jae Joon</dc:creator>
  <cp:lastModifiedBy>Koh Jae Joon</cp:lastModifiedBy>
  <cp:revision>30</cp:revision>
  <dcterms:created xsi:type="dcterms:W3CDTF">2023-06-26T02:57:47Z</dcterms:created>
  <dcterms:modified xsi:type="dcterms:W3CDTF">2023-07-18T03:20:45Z</dcterms:modified>
</cp:coreProperties>
</file>